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301" r:id="rId2"/>
    <p:sldId id="302" r:id="rId3"/>
    <p:sldId id="303"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19"/>
    <p:restoredTop sz="96170"/>
  </p:normalViewPr>
  <p:slideViewPr>
    <p:cSldViewPr snapToGrid="0">
      <p:cViewPr>
        <p:scale>
          <a:sx n="112" d="100"/>
          <a:sy n="112" d="100"/>
        </p:scale>
        <p:origin x="408"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7B9A4-BB0C-9748-AA49-9BF4FF15D085}" type="datetimeFigureOut">
              <a:rPr lang="en-US" smtClean="0"/>
              <a:t>7/22/23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554A-1393-DB4B-9AC4-857637120741}" type="slidenum">
              <a:rPr lang="en-US" smtClean="0"/>
              <a:t>‹#›</a:t>
            </a:fld>
            <a:endParaRPr lang="en-US"/>
          </a:p>
        </p:txBody>
      </p:sp>
    </p:spTree>
    <p:extLst>
      <p:ext uri="{BB962C8B-B14F-4D97-AF65-F5344CB8AC3E}">
        <p14:creationId xmlns:p14="http://schemas.microsoft.com/office/powerpoint/2010/main" val="153375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E01E-81C9-FD06-BAE7-54AEA8B6F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BBE5D-D1BB-DC81-2F34-8C9B6710B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5B8E4C-0C49-E645-4D0C-1A35E006939D}"/>
              </a:ext>
            </a:extLst>
          </p:cNvPr>
          <p:cNvSpPr>
            <a:spLocks noGrp="1"/>
          </p:cNvSpPr>
          <p:nvPr>
            <p:ph type="dt" sz="half" idx="10"/>
          </p:nvPr>
        </p:nvSpPr>
        <p:spPr/>
        <p:txBody>
          <a:bodyPr/>
          <a:lstStyle/>
          <a:p>
            <a:fld id="{08B70578-B394-9645-B56F-85ECA5B94EA5}" type="datetimeFigureOut">
              <a:rPr lang="en-US" smtClean="0"/>
              <a:t>7/22/23</a:t>
            </a:fld>
            <a:endParaRPr lang="en-US"/>
          </a:p>
        </p:txBody>
      </p:sp>
      <p:sp>
        <p:nvSpPr>
          <p:cNvPr id="5" name="Footer Placeholder 4">
            <a:extLst>
              <a:ext uri="{FF2B5EF4-FFF2-40B4-BE49-F238E27FC236}">
                <a16:creationId xmlns:a16="http://schemas.microsoft.com/office/drawing/2014/main" id="{FB6AE894-BC42-C856-3C63-9ECCDCB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85258-0735-3F7D-96A7-D83F88A05A74}"/>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92247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8DEF-96F6-2D9E-7B0B-90C346AD09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74883-2451-6383-CB9E-C38BF3428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EEAD-088E-E3D7-8E94-D1A19404D112}"/>
              </a:ext>
            </a:extLst>
          </p:cNvPr>
          <p:cNvSpPr>
            <a:spLocks noGrp="1"/>
          </p:cNvSpPr>
          <p:nvPr>
            <p:ph type="dt" sz="half" idx="10"/>
          </p:nvPr>
        </p:nvSpPr>
        <p:spPr/>
        <p:txBody>
          <a:bodyPr/>
          <a:lstStyle/>
          <a:p>
            <a:fld id="{08B70578-B394-9645-B56F-85ECA5B94EA5}" type="datetimeFigureOut">
              <a:rPr lang="en-US" smtClean="0"/>
              <a:t>7/22/23</a:t>
            </a:fld>
            <a:endParaRPr lang="en-US"/>
          </a:p>
        </p:txBody>
      </p:sp>
      <p:sp>
        <p:nvSpPr>
          <p:cNvPr id="5" name="Footer Placeholder 4">
            <a:extLst>
              <a:ext uri="{FF2B5EF4-FFF2-40B4-BE49-F238E27FC236}">
                <a16:creationId xmlns:a16="http://schemas.microsoft.com/office/drawing/2014/main" id="{11631833-DDBA-D6A6-648A-EACC341D0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957D3-3AB8-C607-A93D-3AB12A33A598}"/>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17446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CC1FE-32B1-B255-8558-9F16F5D01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E6135-EBF0-AF81-CAB6-16B9F96881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C7CCD-E565-7FA0-0B68-DE84207E25C1}"/>
              </a:ext>
            </a:extLst>
          </p:cNvPr>
          <p:cNvSpPr>
            <a:spLocks noGrp="1"/>
          </p:cNvSpPr>
          <p:nvPr>
            <p:ph type="dt" sz="half" idx="10"/>
          </p:nvPr>
        </p:nvSpPr>
        <p:spPr/>
        <p:txBody>
          <a:bodyPr/>
          <a:lstStyle/>
          <a:p>
            <a:fld id="{08B70578-B394-9645-B56F-85ECA5B94EA5}" type="datetimeFigureOut">
              <a:rPr lang="en-US" smtClean="0"/>
              <a:t>7/22/23</a:t>
            </a:fld>
            <a:endParaRPr lang="en-US"/>
          </a:p>
        </p:txBody>
      </p:sp>
      <p:sp>
        <p:nvSpPr>
          <p:cNvPr id="5" name="Footer Placeholder 4">
            <a:extLst>
              <a:ext uri="{FF2B5EF4-FFF2-40B4-BE49-F238E27FC236}">
                <a16:creationId xmlns:a16="http://schemas.microsoft.com/office/drawing/2014/main" id="{4B3E0BD8-3BCF-8A22-6ED2-38C0C165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F41D9-87DF-9E0C-C3CE-A3DF1D9CE98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03496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B94B-B756-8C17-AA18-C52FA2756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91E525-DA00-0FA7-A3C3-C3347498F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43CA2-8993-7448-5CFE-4AB8AA80DAF2}"/>
              </a:ext>
            </a:extLst>
          </p:cNvPr>
          <p:cNvSpPr>
            <a:spLocks noGrp="1"/>
          </p:cNvSpPr>
          <p:nvPr>
            <p:ph type="dt" sz="half" idx="10"/>
          </p:nvPr>
        </p:nvSpPr>
        <p:spPr/>
        <p:txBody>
          <a:bodyPr/>
          <a:lstStyle/>
          <a:p>
            <a:fld id="{08B70578-B394-9645-B56F-85ECA5B94EA5}" type="datetimeFigureOut">
              <a:rPr lang="en-US" smtClean="0"/>
              <a:t>7/22/23</a:t>
            </a:fld>
            <a:endParaRPr lang="en-US"/>
          </a:p>
        </p:txBody>
      </p:sp>
      <p:sp>
        <p:nvSpPr>
          <p:cNvPr id="5" name="Footer Placeholder 4">
            <a:extLst>
              <a:ext uri="{FF2B5EF4-FFF2-40B4-BE49-F238E27FC236}">
                <a16:creationId xmlns:a16="http://schemas.microsoft.com/office/drawing/2014/main" id="{E6918F27-9435-BF0A-38AE-748A8B28A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D3836-1C52-207D-E7D8-2CA092E6E82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99643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9D-19AD-AFF1-9201-88A60EF45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56583-FB9E-0BA6-DACA-8AEA6751D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B17AC-AC54-A17C-C874-C9D49BBE46F3}"/>
              </a:ext>
            </a:extLst>
          </p:cNvPr>
          <p:cNvSpPr>
            <a:spLocks noGrp="1"/>
          </p:cNvSpPr>
          <p:nvPr>
            <p:ph type="dt" sz="half" idx="10"/>
          </p:nvPr>
        </p:nvSpPr>
        <p:spPr/>
        <p:txBody>
          <a:bodyPr/>
          <a:lstStyle/>
          <a:p>
            <a:fld id="{08B70578-B394-9645-B56F-85ECA5B94EA5}" type="datetimeFigureOut">
              <a:rPr lang="en-US" smtClean="0"/>
              <a:t>7/22/23</a:t>
            </a:fld>
            <a:endParaRPr lang="en-US"/>
          </a:p>
        </p:txBody>
      </p:sp>
      <p:sp>
        <p:nvSpPr>
          <p:cNvPr id="5" name="Footer Placeholder 4">
            <a:extLst>
              <a:ext uri="{FF2B5EF4-FFF2-40B4-BE49-F238E27FC236}">
                <a16:creationId xmlns:a16="http://schemas.microsoft.com/office/drawing/2014/main" id="{FA366808-41A0-703E-F7F8-CC775C9B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8D080-FD12-06A4-F58D-3EAB5C522A6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8514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4B99-5E46-52EE-B70D-087B13158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8BC54-A813-BDAE-E81C-7D3E74EC1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86C76-7AD6-E928-D32C-3D90590EA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F165-DEFD-F9AC-E566-F9D6231F9498}"/>
              </a:ext>
            </a:extLst>
          </p:cNvPr>
          <p:cNvSpPr>
            <a:spLocks noGrp="1"/>
          </p:cNvSpPr>
          <p:nvPr>
            <p:ph type="dt" sz="half" idx="10"/>
          </p:nvPr>
        </p:nvSpPr>
        <p:spPr/>
        <p:txBody>
          <a:bodyPr/>
          <a:lstStyle/>
          <a:p>
            <a:fld id="{08B70578-B394-9645-B56F-85ECA5B94EA5}" type="datetimeFigureOut">
              <a:rPr lang="en-US" smtClean="0"/>
              <a:t>7/22/23</a:t>
            </a:fld>
            <a:endParaRPr lang="en-US"/>
          </a:p>
        </p:txBody>
      </p:sp>
      <p:sp>
        <p:nvSpPr>
          <p:cNvPr id="6" name="Footer Placeholder 5">
            <a:extLst>
              <a:ext uri="{FF2B5EF4-FFF2-40B4-BE49-F238E27FC236}">
                <a16:creationId xmlns:a16="http://schemas.microsoft.com/office/drawing/2014/main" id="{C4959CB6-09A8-7906-899C-BB4CD88F6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FA33C-59ED-AD43-D321-971721D30E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23734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9D40-9F6A-8AAC-9341-07E9BF772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02CAE4-6CD0-6C2F-1C44-FCB615A7D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A837E-9486-D7BA-30D2-4AF51C229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15B1C2-5823-BABD-3780-060BDC568C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F64C5-2DAC-97E1-E4FF-0F25EB8E0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6FED-F681-B9C1-2B7E-1B4556D7F8FF}"/>
              </a:ext>
            </a:extLst>
          </p:cNvPr>
          <p:cNvSpPr>
            <a:spLocks noGrp="1"/>
          </p:cNvSpPr>
          <p:nvPr>
            <p:ph type="dt" sz="half" idx="10"/>
          </p:nvPr>
        </p:nvSpPr>
        <p:spPr/>
        <p:txBody>
          <a:bodyPr/>
          <a:lstStyle/>
          <a:p>
            <a:fld id="{08B70578-B394-9645-B56F-85ECA5B94EA5}" type="datetimeFigureOut">
              <a:rPr lang="en-US" smtClean="0"/>
              <a:t>7/22/23</a:t>
            </a:fld>
            <a:endParaRPr lang="en-US"/>
          </a:p>
        </p:txBody>
      </p:sp>
      <p:sp>
        <p:nvSpPr>
          <p:cNvPr id="8" name="Footer Placeholder 7">
            <a:extLst>
              <a:ext uri="{FF2B5EF4-FFF2-40B4-BE49-F238E27FC236}">
                <a16:creationId xmlns:a16="http://schemas.microsoft.com/office/drawing/2014/main" id="{68D799F7-0DD0-1CFA-6E0D-4DB1EFDFE5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88B4AA-1D89-3ECF-6165-D4B44742D5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20179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52B3-2743-7F58-CF8B-5F2DE3C6F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D770A-6B76-1035-1020-223135BA500D}"/>
              </a:ext>
            </a:extLst>
          </p:cNvPr>
          <p:cNvSpPr>
            <a:spLocks noGrp="1"/>
          </p:cNvSpPr>
          <p:nvPr>
            <p:ph type="dt" sz="half" idx="10"/>
          </p:nvPr>
        </p:nvSpPr>
        <p:spPr/>
        <p:txBody>
          <a:bodyPr/>
          <a:lstStyle/>
          <a:p>
            <a:fld id="{08B70578-B394-9645-B56F-85ECA5B94EA5}" type="datetimeFigureOut">
              <a:rPr lang="en-US" smtClean="0"/>
              <a:t>7/22/23</a:t>
            </a:fld>
            <a:endParaRPr lang="en-US"/>
          </a:p>
        </p:txBody>
      </p:sp>
      <p:sp>
        <p:nvSpPr>
          <p:cNvPr id="4" name="Footer Placeholder 3">
            <a:extLst>
              <a:ext uri="{FF2B5EF4-FFF2-40B4-BE49-F238E27FC236}">
                <a16:creationId xmlns:a16="http://schemas.microsoft.com/office/drawing/2014/main" id="{D312BC20-0A3F-21E8-70B6-432B1F326F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81679-C2C2-6030-ED02-ADB5F6F37F7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857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F1D95-9BF1-4578-9EC4-B102D0B21245}"/>
              </a:ext>
            </a:extLst>
          </p:cNvPr>
          <p:cNvSpPr>
            <a:spLocks noGrp="1"/>
          </p:cNvSpPr>
          <p:nvPr>
            <p:ph type="dt" sz="half" idx="10"/>
          </p:nvPr>
        </p:nvSpPr>
        <p:spPr/>
        <p:txBody>
          <a:bodyPr/>
          <a:lstStyle/>
          <a:p>
            <a:fld id="{08B70578-B394-9645-B56F-85ECA5B94EA5}" type="datetimeFigureOut">
              <a:rPr lang="en-US" smtClean="0"/>
              <a:t>7/22/23</a:t>
            </a:fld>
            <a:endParaRPr lang="en-US"/>
          </a:p>
        </p:txBody>
      </p:sp>
      <p:sp>
        <p:nvSpPr>
          <p:cNvPr id="3" name="Footer Placeholder 2">
            <a:extLst>
              <a:ext uri="{FF2B5EF4-FFF2-40B4-BE49-F238E27FC236}">
                <a16:creationId xmlns:a16="http://schemas.microsoft.com/office/drawing/2014/main" id="{BE99492E-4003-5117-86AF-D57F1D7DFC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7B3A81-9F30-DC9E-7141-6C1F8E3B904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0243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ADE2-FC4F-B8EE-6AF4-56ECE19C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EEF89C-4A30-77CF-23B0-67F9FBBA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9A5BC-FA3A-C181-E181-A3385F357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C6CFE-AC48-EA6B-2C5B-2636C3446DA4}"/>
              </a:ext>
            </a:extLst>
          </p:cNvPr>
          <p:cNvSpPr>
            <a:spLocks noGrp="1"/>
          </p:cNvSpPr>
          <p:nvPr>
            <p:ph type="dt" sz="half" idx="10"/>
          </p:nvPr>
        </p:nvSpPr>
        <p:spPr/>
        <p:txBody>
          <a:bodyPr/>
          <a:lstStyle/>
          <a:p>
            <a:fld id="{08B70578-B394-9645-B56F-85ECA5B94EA5}" type="datetimeFigureOut">
              <a:rPr lang="en-US" smtClean="0"/>
              <a:t>7/22/23</a:t>
            </a:fld>
            <a:endParaRPr lang="en-US"/>
          </a:p>
        </p:txBody>
      </p:sp>
      <p:sp>
        <p:nvSpPr>
          <p:cNvPr id="6" name="Footer Placeholder 5">
            <a:extLst>
              <a:ext uri="{FF2B5EF4-FFF2-40B4-BE49-F238E27FC236}">
                <a16:creationId xmlns:a16="http://schemas.microsoft.com/office/drawing/2014/main" id="{55A7E202-DB3C-0E5D-BDB1-50A43E405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24FF8-89B4-3B1A-B12A-0F1BE9DA72D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9401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68C7-F758-268A-A767-9F7884D04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EDCB8-7BCC-3F7A-348D-A18572332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533E52-47AA-5B9A-0D03-020C26178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F64C0-D0AB-5581-4B7D-96BD088EFC20}"/>
              </a:ext>
            </a:extLst>
          </p:cNvPr>
          <p:cNvSpPr>
            <a:spLocks noGrp="1"/>
          </p:cNvSpPr>
          <p:nvPr>
            <p:ph type="dt" sz="half" idx="10"/>
          </p:nvPr>
        </p:nvSpPr>
        <p:spPr/>
        <p:txBody>
          <a:bodyPr/>
          <a:lstStyle/>
          <a:p>
            <a:fld id="{08B70578-B394-9645-B56F-85ECA5B94EA5}" type="datetimeFigureOut">
              <a:rPr lang="en-US" smtClean="0"/>
              <a:t>7/22/23</a:t>
            </a:fld>
            <a:endParaRPr lang="en-US"/>
          </a:p>
        </p:txBody>
      </p:sp>
      <p:sp>
        <p:nvSpPr>
          <p:cNvPr id="6" name="Footer Placeholder 5">
            <a:extLst>
              <a:ext uri="{FF2B5EF4-FFF2-40B4-BE49-F238E27FC236}">
                <a16:creationId xmlns:a16="http://schemas.microsoft.com/office/drawing/2014/main" id="{8B91F253-8740-82C5-4584-F56D6571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17CE3-944E-B57D-40DB-7139EE5A9F91}"/>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24751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A2AC9-9782-68A8-0BE2-2D666167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2FEEA7-95B9-B8A4-DAE2-6EF8636E3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0F7F-4870-6C40-CB58-DE9E29A84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70578-B394-9645-B56F-85ECA5B94EA5}" type="datetimeFigureOut">
              <a:rPr lang="en-US" smtClean="0"/>
              <a:t>7/22/23</a:t>
            </a:fld>
            <a:endParaRPr lang="en-US"/>
          </a:p>
        </p:txBody>
      </p:sp>
      <p:sp>
        <p:nvSpPr>
          <p:cNvPr id="5" name="Footer Placeholder 4">
            <a:extLst>
              <a:ext uri="{FF2B5EF4-FFF2-40B4-BE49-F238E27FC236}">
                <a16:creationId xmlns:a16="http://schemas.microsoft.com/office/drawing/2014/main" id="{7134B839-C778-627B-E4E6-0DC1EBD90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01F08-9C63-60EA-0874-74E16894D4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54D0F-EC48-9040-92DA-5001B1C8B96E}" type="slidenum">
              <a:rPr lang="en-US" smtClean="0"/>
              <a:t>‹#›</a:t>
            </a:fld>
            <a:endParaRPr lang="en-US"/>
          </a:p>
        </p:txBody>
      </p:sp>
    </p:spTree>
    <p:extLst>
      <p:ext uri="{BB962C8B-B14F-4D97-AF65-F5344CB8AC3E}">
        <p14:creationId xmlns:p14="http://schemas.microsoft.com/office/powerpoint/2010/main" val="390709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01F5E4-0748-BE73-726D-3C10C0ED88DC}"/>
              </a:ext>
            </a:extLst>
          </p:cNvPr>
          <p:cNvSpPr txBox="1"/>
          <p:nvPr/>
        </p:nvSpPr>
        <p:spPr>
          <a:xfrm>
            <a:off x="174929" y="1026122"/>
            <a:ext cx="11884927" cy="5228932"/>
          </a:xfrm>
          <a:prstGeom prst="rect">
            <a:avLst/>
          </a:prstGeom>
          <a:noFill/>
        </p:spPr>
        <p:txBody>
          <a:bodyPr wrap="square">
            <a:spAutoFit/>
          </a:bodyPr>
          <a:lstStyle/>
          <a:p>
            <a:pPr algn="l">
              <a:lnSpc>
                <a:spcPct val="150000"/>
              </a:lnSpc>
            </a:pPr>
            <a:r>
              <a:rPr lang="en-CA" sz="1400" b="0" i="0" dirty="0">
                <a:solidFill>
                  <a:srgbClr val="333333"/>
                </a:solidFill>
                <a:effectLst/>
                <a:latin typeface="Source Sans Pro" panose="020B0503030403020204" pitchFamily="34" charset="0"/>
              </a:rPr>
              <a:t>Learn about Resilient Distributed Datasets (RDDs), their uses in Apache Spark, and RDD transformations and actions. You'll compare the use of datasets with Spark's latest data abstraction, </a:t>
            </a:r>
            <a:r>
              <a:rPr lang="en-CA" sz="1400" b="0" i="0" dirty="0" err="1">
                <a:solidFill>
                  <a:srgbClr val="333333"/>
                </a:solidFill>
                <a:effectLst/>
                <a:latin typeface="Source Sans Pro" panose="020B0503030403020204" pitchFamily="34" charset="0"/>
              </a:rPr>
              <a:t>DataFrames</a:t>
            </a:r>
            <a:r>
              <a:rPr lang="en-CA" sz="1400" b="0" i="0" dirty="0">
                <a:solidFill>
                  <a:srgbClr val="333333"/>
                </a:solidFill>
                <a:effectLst/>
                <a:latin typeface="Source Sans Pro" panose="020B0503030403020204" pitchFamily="34" charset="0"/>
              </a:rPr>
              <a:t>. You'll learn to identify and apply basic </a:t>
            </a:r>
            <a:r>
              <a:rPr lang="en-CA" sz="1400" b="0" i="0" dirty="0" err="1">
                <a:solidFill>
                  <a:srgbClr val="333333"/>
                </a:solidFill>
                <a:effectLst/>
                <a:latin typeface="Source Sans Pro" panose="020B0503030403020204" pitchFamily="34" charset="0"/>
              </a:rPr>
              <a:t>DataFrame</a:t>
            </a:r>
            <a:r>
              <a:rPr lang="en-CA" sz="1400" b="0" i="0" dirty="0">
                <a:solidFill>
                  <a:srgbClr val="333333"/>
                </a:solidFill>
                <a:effectLst/>
                <a:latin typeface="Source Sans Pro" panose="020B0503030403020204" pitchFamily="34" charset="0"/>
              </a:rPr>
              <a:t> operations. Explore Apache Spark SQL optimization. Learn how Spark SQL and memory optimization benefit from using Catalyst and Tungsten. Learn how to create a table view and apply data aggregation techniques. Fortify your skills guided via the hands-on lab.</a:t>
            </a:r>
          </a:p>
          <a:p>
            <a:pPr algn="l">
              <a:lnSpc>
                <a:spcPct val="150000"/>
              </a:lnSpc>
            </a:pPr>
            <a:endParaRPr lang="en-CA" sz="1400" b="0" i="0" dirty="0">
              <a:solidFill>
                <a:srgbClr val="333333"/>
              </a:solidFill>
              <a:effectLst/>
              <a:latin typeface="Source Sans Pro" panose="020B0503030403020204" pitchFamily="34" charset="0"/>
            </a:endParaRPr>
          </a:p>
          <a:p>
            <a:pPr algn="l">
              <a:lnSpc>
                <a:spcPct val="150000"/>
              </a:lnSpc>
            </a:pPr>
            <a:r>
              <a:rPr lang="en-CA" sz="1400" b="1" i="0" dirty="0">
                <a:solidFill>
                  <a:srgbClr val="333333"/>
                </a:solidFill>
                <a:effectLst/>
                <a:latin typeface="Source Sans Pro" panose="020B0503030403020204" pitchFamily="34" charset="0"/>
              </a:rPr>
              <a:t>Learning Objectives</a:t>
            </a:r>
          </a:p>
          <a:p>
            <a:pPr algn="l">
              <a:lnSpc>
                <a:spcPct val="150000"/>
              </a:lnSpc>
            </a:pPr>
            <a:endParaRPr lang="en-CA" sz="1400" b="1" i="0" dirty="0">
              <a:solidFill>
                <a:srgbClr val="333333"/>
              </a:solidFill>
              <a:effectLst/>
              <a:latin typeface="Source Sans Pro" panose="020B0503030403020204" pitchFamily="34" charset="0"/>
            </a:endParaRP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Describe Resilient Distributed Datasets (RDDs) and their uses in Apache Spark.</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Describe dataset features, benefits, and creation in Apache Spark and contrast datasets with </a:t>
            </a:r>
            <a:r>
              <a:rPr lang="en-CA" sz="1400" b="0" i="0" dirty="0" err="1">
                <a:solidFill>
                  <a:srgbClr val="333333"/>
                </a:solidFill>
                <a:effectLst/>
                <a:latin typeface="Source Sans Pro" panose="020B0503030403020204" pitchFamily="34" charset="0"/>
              </a:rPr>
              <a:t>DataFrames</a:t>
            </a:r>
            <a:r>
              <a:rPr lang="en-CA" sz="1400" b="0" i="0" dirty="0">
                <a:solidFill>
                  <a:srgbClr val="333333"/>
                </a:solidFill>
                <a:effectLst/>
                <a:latin typeface="Source Sans Pro" panose="020B0503030403020204" pitchFamily="34" charset="0"/>
              </a:rPr>
              <a:t>.</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Describe Apache Spark SQL optimization, how Catalyst and Tungsten benefit Spark SQL, and how Spark performs SQL and memory optimization using Catalyst and Tungsten.</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Identify basic </a:t>
            </a:r>
            <a:r>
              <a:rPr lang="en-CA" sz="1400" b="0" i="0" dirty="0" err="1">
                <a:solidFill>
                  <a:srgbClr val="333333"/>
                </a:solidFill>
                <a:effectLst/>
                <a:latin typeface="Source Sans Pro" panose="020B0503030403020204" pitchFamily="34" charset="0"/>
              </a:rPr>
              <a:t>DataFrame</a:t>
            </a:r>
            <a:r>
              <a:rPr lang="en-CA" sz="1400" b="0" i="0" dirty="0">
                <a:solidFill>
                  <a:srgbClr val="333333"/>
                </a:solidFill>
                <a:effectLst/>
                <a:latin typeface="Source Sans Pro" panose="020B0503030403020204" pitchFamily="34" charset="0"/>
              </a:rPr>
              <a:t> operations and apply them, using Spark </a:t>
            </a:r>
            <a:r>
              <a:rPr lang="en-CA" sz="1400" b="0" i="0" dirty="0" err="1">
                <a:solidFill>
                  <a:srgbClr val="333333"/>
                </a:solidFill>
                <a:effectLst/>
                <a:latin typeface="Source Sans Pro" panose="020B0503030403020204" pitchFamily="34" charset="0"/>
              </a:rPr>
              <a:t>DataFrames</a:t>
            </a:r>
            <a:r>
              <a:rPr lang="en-CA" sz="1400" b="0" i="0" dirty="0">
                <a:solidFill>
                  <a:srgbClr val="333333"/>
                </a:solidFill>
                <a:effectLst/>
                <a:latin typeface="Source Sans Pro" panose="020B0503030403020204" pitchFamily="34" charset="0"/>
              </a:rPr>
              <a:t>, on real-world data.</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Load, view, manipulate, and aggregate data in a </a:t>
            </a:r>
            <a:r>
              <a:rPr lang="en-CA" sz="1400" b="0" i="0" dirty="0" err="1">
                <a:solidFill>
                  <a:srgbClr val="333333"/>
                </a:solidFill>
                <a:effectLst/>
                <a:latin typeface="Source Sans Pro" panose="020B0503030403020204" pitchFamily="34" charset="0"/>
              </a:rPr>
              <a:t>DataFrame</a:t>
            </a:r>
            <a:r>
              <a:rPr lang="en-CA" sz="1400" b="0" i="0" dirty="0">
                <a:solidFill>
                  <a:srgbClr val="333333"/>
                </a:solidFill>
                <a:effectLst/>
                <a:latin typeface="Source Sans Pro" panose="020B0503030403020204" pitchFamily="34" charset="0"/>
              </a:rPr>
              <a:t>.</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Define Spark SQL and identify supported data sources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Create a </a:t>
            </a:r>
            <a:r>
              <a:rPr lang="en-CA" sz="1400" b="0" i="0" dirty="0" err="1">
                <a:solidFill>
                  <a:srgbClr val="333333"/>
                </a:solidFill>
                <a:effectLst/>
                <a:latin typeface="Source Sans Pro" panose="020B0503030403020204" pitchFamily="34" charset="0"/>
              </a:rPr>
              <a:t>DataFrame</a:t>
            </a:r>
            <a:r>
              <a:rPr lang="en-CA" sz="1400" b="0" i="0" dirty="0">
                <a:solidFill>
                  <a:srgbClr val="333333"/>
                </a:solidFill>
                <a:effectLst/>
                <a:latin typeface="Source Sans Pro" panose="020B0503030403020204" pitchFamily="34" charset="0"/>
              </a:rPr>
              <a:t> table view, aggregate data in the table view.</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Create a Pandas user-defined function (UDF) to perform columnar operations.</a:t>
            </a:r>
          </a:p>
        </p:txBody>
      </p:sp>
      <p:sp>
        <p:nvSpPr>
          <p:cNvPr id="6" name="TextBox 5">
            <a:extLst>
              <a:ext uri="{FF2B5EF4-FFF2-40B4-BE49-F238E27FC236}">
                <a16:creationId xmlns:a16="http://schemas.microsoft.com/office/drawing/2014/main" id="{2AD6665F-2B47-F452-7818-509B275E26DB}"/>
              </a:ext>
            </a:extLst>
          </p:cNvPr>
          <p:cNvSpPr txBox="1"/>
          <p:nvPr/>
        </p:nvSpPr>
        <p:spPr>
          <a:xfrm>
            <a:off x="5471139" y="300232"/>
            <a:ext cx="1292506" cy="369332"/>
          </a:xfrm>
          <a:prstGeom prst="rect">
            <a:avLst/>
          </a:prstGeom>
          <a:noFill/>
        </p:spPr>
        <p:txBody>
          <a:bodyPr wrap="square">
            <a:spAutoFit/>
          </a:bodyPr>
          <a:lstStyle/>
          <a:p>
            <a:r>
              <a:rPr lang="en-US" sz="1800" dirty="0"/>
              <a:t>Week-4</a:t>
            </a:r>
          </a:p>
        </p:txBody>
      </p:sp>
      <p:sp>
        <p:nvSpPr>
          <p:cNvPr id="8" name="TextBox 7">
            <a:extLst>
              <a:ext uri="{FF2B5EF4-FFF2-40B4-BE49-F238E27FC236}">
                <a16:creationId xmlns:a16="http://schemas.microsoft.com/office/drawing/2014/main" id="{7A8698C0-5095-2F97-1B8E-47B3B88EADF9}"/>
              </a:ext>
            </a:extLst>
          </p:cNvPr>
          <p:cNvSpPr txBox="1"/>
          <p:nvPr/>
        </p:nvSpPr>
        <p:spPr>
          <a:xfrm>
            <a:off x="174929" y="313006"/>
            <a:ext cx="4386805" cy="369332"/>
          </a:xfrm>
          <a:prstGeom prst="rect">
            <a:avLst/>
          </a:prstGeom>
          <a:noFill/>
        </p:spPr>
        <p:txBody>
          <a:bodyPr wrap="square">
            <a:spAutoFit/>
          </a:bodyPr>
          <a:lstStyle/>
          <a:p>
            <a:r>
              <a:rPr lang="en-US" sz="1800" b="1" u="sng" dirty="0" err="1">
                <a:solidFill>
                  <a:schemeClr val="accent5"/>
                </a:solidFill>
              </a:rPr>
              <a:t>DataFrames</a:t>
            </a:r>
            <a:r>
              <a:rPr lang="en-US" sz="1800" b="1" u="sng" dirty="0">
                <a:solidFill>
                  <a:schemeClr val="accent5"/>
                </a:solidFill>
              </a:rPr>
              <a:t> &amp; </a:t>
            </a:r>
            <a:r>
              <a:rPr lang="en-US" sz="1800" b="1" u="sng" dirty="0" err="1">
                <a:solidFill>
                  <a:schemeClr val="accent5"/>
                </a:solidFill>
              </a:rPr>
              <a:t>SparkSQL</a:t>
            </a:r>
            <a:endParaRPr lang="en-US" sz="1800" b="1" u="sng" dirty="0">
              <a:solidFill>
                <a:schemeClr val="accent5"/>
              </a:solidFill>
            </a:endParaRPr>
          </a:p>
        </p:txBody>
      </p:sp>
    </p:spTree>
    <p:extLst>
      <p:ext uri="{BB962C8B-B14F-4D97-AF65-F5344CB8AC3E}">
        <p14:creationId xmlns:p14="http://schemas.microsoft.com/office/powerpoint/2010/main" val="4224262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B7C42F-12B1-61FE-3617-46BC46DD8727}"/>
              </a:ext>
            </a:extLst>
          </p:cNvPr>
          <p:cNvPicPr>
            <a:picLocks noChangeAspect="1"/>
          </p:cNvPicPr>
          <p:nvPr/>
        </p:nvPicPr>
        <p:blipFill>
          <a:blip r:embed="rId2"/>
          <a:stretch>
            <a:fillRect/>
          </a:stretch>
        </p:blipFill>
        <p:spPr>
          <a:xfrm>
            <a:off x="0" y="105410"/>
            <a:ext cx="5133118" cy="2546350"/>
          </a:xfrm>
          <a:prstGeom prst="rect">
            <a:avLst/>
          </a:prstGeom>
        </p:spPr>
      </p:pic>
      <p:sp>
        <p:nvSpPr>
          <p:cNvPr id="4" name="TextBox 3">
            <a:extLst>
              <a:ext uri="{FF2B5EF4-FFF2-40B4-BE49-F238E27FC236}">
                <a16:creationId xmlns:a16="http://schemas.microsoft.com/office/drawing/2014/main" id="{FA463D50-7F23-C7B9-C826-523861BE5FE0}"/>
              </a:ext>
            </a:extLst>
          </p:cNvPr>
          <p:cNvSpPr txBox="1"/>
          <p:nvPr/>
        </p:nvSpPr>
        <p:spPr>
          <a:xfrm>
            <a:off x="5132070" y="171450"/>
            <a:ext cx="7059930"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 Next, let’s compare datasets to </a:t>
            </a:r>
            <a:r>
              <a:rPr lang="en-CA" sz="1400" b="0" i="0" dirty="0" err="1">
                <a:solidFill>
                  <a:srgbClr val="333333"/>
                </a:solidFill>
                <a:effectLst/>
                <a:latin typeface="OpenSans"/>
              </a:rPr>
              <a:t>DataFrames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Datasets offer the benefits of both its predecessors – </a:t>
            </a:r>
            <a:r>
              <a:rPr lang="en-CA" sz="1400" b="0" i="0" dirty="0" err="1">
                <a:solidFill>
                  <a:srgbClr val="333333"/>
                </a:solidFill>
                <a:effectLst/>
                <a:latin typeface="OpenSans"/>
              </a:rPr>
              <a:t>DataFrames</a:t>
            </a:r>
            <a:r>
              <a:rPr lang="en-CA" sz="1400" b="0" i="0" dirty="0">
                <a:solidFill>
                  <a:srgbClr val="333333"/>
                </a:solidFill>
                <a:effectLst/>
                <a:latin typeface="OpenSans"/>
              </a:rPr>
              <a:t> and RDDs.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Datasets are strongly typed. </a:t>
            </a:r>
            <a:r>
              <a:rPr lang="en-CA" sz="1400" b="0" i="0" dirty="0" err="1">
                <a:solidFill>
                  <a:srgbClr val="333333"/>
                </a:solidFill>
                <a:effectLst/>
                <a:latin typeface="OpenSans"/>
              </a:rPr>
              <a:t>DataFrames</a:t>
            </a:r>
            <a:r>
              <a:rPr lang="en-CA" sz="1400" b="0" i="0" dirty="0">
                <a:solidFill>
                  <a:srgbClr val="333333"/>
                </a:solidFill>
                <a:effectLst/>
                <a:latin typeface="OpenSans"/>
              </a:rPr>
              <a:t> are not </a:t>
            </a:r>
            <a:r>
              <a:rPr lang="en-CA" sz="1400" b="0" i="0" dirty="0" err="1">
                <a:solidFill>
                  <a:srgbClr val="333333"/>
                </a:solidFill>
                <a:effectLst/>
                <a:latin typeface="OpenSans"/>
              </a:rPr>
              <a:t>typesafe</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Datasets can use unified Java and Scala APIs. </a:t>
            </a:r>
            <a:r>
              <a:rPr lang="en-CA" sz="1400" b="0" i="0" dirty="0" err="1">
                <a:solidFill>
                  <a:srgbClr val="333333"/>
                </a:solidFill>
                <a:effectLst/>
                <a:latin typeface="OpenSans"/>
              </a:rPr>
              <a:t>DataFrames</a:t>
            </a:r>
            <a:r>
              <a:rPr lang="en-CA" sz="1400" b="0" i="0" dirty="0">
                <a:solidFill>
                  <a:srgbClr val="333333"/>
                </a:solidFill>
                <a:effectLst/>
                <a:latin typeface="OpenSans"/>
              </a:rPr>
              <a:t> use APIs that are written in Java, Scala,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Python, and R. The </a:t>
            </a:r>
            <a:r>
              <a:rPr lang="en-CA" sz="1400" b="0" i="0" dirty="0" err="1">
                <a:solidFill>
                  <a:srgbClr val="333333"/>
                </a:solidFill>
                <a:effectLst/>
                <a:latin typeface="OpenSans"/>
              </a:rPr>
              <a:t>DataFrames</a:t>
            </a:r>
            <a:r>
              <a:rPr lang="en-CA" sz="1400" b="0" i="0" dirty="0">
                <a:solidFill>
                  <a:srgbClr val="333333"/>
                </a:solidFill>
                <a:effectLst/>
                <a:latin typeface="OpenSans"/>
              </a:rPr>
              <a:t> API may or may not be unified depending on the API version.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Datasets are the latest addition to Spark and are built on top of </a:t>
            </a:r>
            <a:r>
              <a:rPr lang="en-CA" sz="1400" b="0" i="0" dirty="0" err="1">
                <a:solidFill>
                  <a:srgbClr val="333333"/>
                </a:solidFill>
                <a:effectLst/>
                <a:latin typeface="OpenSans"/>
              </a:rPr>
              <a:t>DataFrames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contrast, </a:t>
            </a:r>
            <a:r>
              <a:rPr lang="en-CA" sz="1400" b="0" i="0" dirty="0" err="1">
                <a:solidFill>
                  <a:srgbClr val="333333"/>
                </a:solidFill>
                <a:effectLst/>
                <a:latin typeface="OpenSans"/>
              </a:rPr>
              <a:t>DataFrames</a:t>
            </a:r>
            <a:r>
              <a:rPr lang="en-CA" sz="1400" b="0" i="0" dirty="0">
                <a:solidFill>
                  <a:srgbClr val="333333"/>
                </a:solidFill>
                <a:effectLst/>
                <a:latin typeface="OpenSans"/>
              </a:rPr>
              <a:t>, introduced earlier, are built on RDDs. </a:t>
            </a:r>
          </a:p>
        </p:txBody>
      </p:sp>
      <p:pic>
        <p:nvPicPr>
          <p:cNvPr id="5" name="Picture 4">
            <a:extLst>
              <a:ext uri="{FF2B5EF4-FFF2-40B4-BE49-F238E27FC236}">
                <a16:creationId xmlns:a16="http://schemas.microsoft.com/office/drawing/2014/main" id="{F53449E0-F192-0FBC-7089-7B9AEC64DE3C}"/>
              </a:ext>
            </a:extLst>
          </p:cNvPr>
          <p:cNvPicPr>
            <a:picLocks noChangeAspect="1"/>
          </p:cNvPicPr>
          <p:nvPr/>
        </p:nvPicPr>
        <p:blipFill>
          <a:blip r:embed="rId3"/>
          <a:stretch>
            <a:fillRect/>
          </a:stretch>
        </p:blipFill>
        <p:spPr>
          <a:xfrm>
            <a:off x="1131621" y="3577590"/>
            <a:ext cx="6810959" cy="3108960"/>
          </a:xfrm>
          <a:prstGeom prst="rect">
            <a:avLst/>
          </a:prstGeom>
        </p:spPr>
      </p:pic>
    </p:spTree>
    <p:extLst>
      <p:ext uri="{BB962C8B-B14F-4D97-AF65-F5344CB8AC3E}">
        <p14:creationId xmlns:p14="http://schemas.microsoft.com/office/powerpoint/2010/main" val="1318913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626927-650C-6965-815A-C54A1256D5F5}"/>
              </a:ext>
            </a:extLst>
          </p:cNvPr>
          <p:cNvSpPr txBox="1"/>
          <p:nvPr/>
        </p:nvSpPr>
        <p:spPr>
          <a:xfrm>
            <a:off x="145733" y="135374"/>
            <a:ext cx="6097904" cy="400110"/>
          </a:xfrm>
          <a:prstGeom prst="rect">
            <a:avLst/>
          </a:prstGeom>
          <a:noFill/>
        </p:spPr>
        <p:txBody>
          <a:bodyPr wrap="square">
            <a:spAutoFit/>
          </a:bodyPr>
          <a:lstStyle/>
          <a:p>
            <a:pPr algn="l"/>
            <a:r>
              <a:rPr lang="en-CA" sz="2000" b="1" i="0" dirty="0">
                <a:effectLst/>
              </a:rPr>
              <a:t>Catalyst and Tungsten</a:t>
            </a:r>
          </a:p>
        </p:txBody>
      </p:sp>
      <p:sp>
        <p:nvSpPr>
          <p:cNvPr id="5" name="TextBox 4">
            <a:extLst>
              <a:ext uri="{FF2B5EF4-FFF2-40B4-BE49-F238E27FC236}">
                <a16:creationId xmlns:a16="http://schemas.microsoft.com/office/drawing/2014/main" id="{9FCAA7A3-B7EA-E804-1EAC-DBBC99B148CB}"/>
              </a:ext>
            </a:extLst>
          </p:cNvPr>
          <p:cNvSpPr txBox="1"/>
          <p:nvPr/>
        </p:nvSpPr>
        <p:spPr>
          <a:xfrm>
            <a:off x="3047048" y="135374"/>
            <a:ext cx="8954452" cy="738664"/>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Describe the goals of Apache Spark SQL Optimization, </a:t>
            </a:r>
          </a:p>
          <a:p>
            <a:pPr marL="285750" indent="-285750" algn="l">
              <a:buFont typeface="Wingdings" pitchFamily="2" charset="2"/>
              <a:buChar char="q"/>
            </a:pPr>
            <a:r>
              <a:rPr lang="en-CA" sz="1400" b="0" i="0" dirty="0">
                <a:solidFill>
                  <a:srgbClr val="333333"/>
                </a:solidFill>
                <a:effectLst/>
                <a:latin typeface="OpenSans"/>
              </a:rPr>
              <a:t>describe how Catalyst and Tungsten benefit Spark SQL, </a:t>
            </a:r>
          </a:p>
          <a:p>
            <a:pPr marL="285750" indent="-285750" algn="l">
              <a:buFont typeface="Wingdings" pitchFamily="2" charset="2"/>
              <a:buChar char="q"/>
            </a:pPr>
            <a:r>
              <a:rPr lang="en-CA" sz="1400" b="0" i="0" dirty="0">
                <a:solidFill>
                  <a:srgbClr val="333333"/>
                </a:solidFill>
                <a:effectLst/>
                <a:latin typeface="OpenSans"/>
              </a:rPr>
              <a:t>explain how Spark performs SQL and memory optimization using Catalyst and Tungsten.</a:t>
            </a:r>
          </a:p>
        </p:txBody>
      </p:sp>
      <p:pic>
        <p:nvPicPr>
          <p:cNvPr id="6" name="Picture 5">
            <a:extLst>
              <a:ext uri="{FF2B5EF4-FFF2-40B4-BE49-F238E27FC236}">
                <a16:creationId xmlns:a16="http://schemas.microsoft.com/office/drawing/2014/main" id="{68F0E9A5-08A6-7E15-7923-6E8CDF1FC169}"/>
              </a:ext>
            </a:extLst>
          </p:cNvPr>
          <p:cNvPicPr>
            <a:picLocks noChangeAspect="1"/>
          </p:cNvPicPr>
          <p:nvPr/>
        </p:nvPicPr>
        <p:blipFill>
          <a:blip r:embed="rId2"/>
          <a:stretch>
            <a:fillRect/>
          </a:stretch>
        </p:blipFill>
        <p:spPr>
          <a:xfrm>
            <a:off x="62798" y="4477865"/>
            <a:ext cx="4509202" cy="2380136"/>
          </a:xfrm>
          <a:prstGeom prst="rect">
            <a:avLst/>
          </a:prstGeom>
        </p:spPr>
      </p:pic>
      <p:pic>
        <p:nvPicPr>
          <p:cNvPr id="8" name="Picture 7">
            <a:extLst>
              <a:ext uri="{FF2B5EF4-FFF2-40B4-BE49-F238E27FC236}">
                <a16:creationId xmlns:a16="http://schemas.microsoft.com/office/drawing/2014/main" id="{6B8F060F-AE7C-8068-BE9B-C0BA759BEE45}"/>
              </a:ext>
            </a:extLst>
          </p:cNvPr>
          <p:cNvPicPr>
            <a:picLocks noChangeAspect="1"/>
          </p:cNvPicPr>
          <p:nvPr/>
        </p:nvPicPr>
        <p:blipFill>
          <a:blip r:embed="rId3"/>
          <a:stretch>
            <a:fillRect/>
          </a:stretch>
        </p:blipFill>
        <p:spPr>
          <a:xfrm>
            <a:off x="62798" y="1645783"/>
            <a:ext cx="4284027" cy="2217503"/>
          </a:xfrm>
          <a:prstGeom prst="rect">
            <a:avLst/>
          </a:prstGeom>
        </p:spPr>
      </p:pic>
      <p:sp>
        <p:nvSpPr>
          <p:cNvPr id="10" name="TextBox 9">
            <a:extLst>
              <a:ext uri="{FF2B5EF4-FFF2-40B4-BE49-F238E27FC236}">
                <a16:creationId xmlns:a16="http://schemas.microsoft.com/office/drawing/2014/main" id="{EAED437E-AC63-9945-A29A-4BF4F61A2514}"/>
              </a:ext>
            </a:extLst>
          </p:cNvPr>
          <p:cNvSpPr txBox="1"/>
          <p:nvPr/>
        </p:nvSpPr>
        <p:spPr>
          <a:xfrm>
            <a:off x="4572000" y="1950282"/>
            <a:ext cx="7429500" cy="129586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The primary goal of Spark SQL Optimization is to </a:t>
            </a:r>
            <a:r>
              <a:rPr lang="en-CA" b="1" i="0" dirty="0">
                <a:solidFill>
                  <a:srgbClr val="333333"/>
                </a:solidFill>
                <a:effectLst/>
                <a:latin typeface="OpenSans"/>
              </a:rPr>
              <a:t>improve the SQL query run-time performance</a:t>
            </a:r>
            <a:r>
              <a:rPr lang="en-CA" b="0" i="0" dirty="0">
                <a:solidFill>
                  <a:srgbClr val="333333"/>
                </a:solidFill>
                <a:effectLst/>
                <a:latin typeface="OpenSans"/>
              </a:rPr>
              <a:t> </a:t>
            </a:r>
            <a:r>
              <a:rPr lang="en-CA" b="0" i="0" dirty="0">
                <a:solidFill>
                  <a:schemeClr val="accent2"/>
                </a:solidFill>
                <a:effectLst/>
                <a:latin typeface="OpenSans"/>
              </a:rPr>
              <a:t>reducing </a:t>
            </a:r>
            <a:r>
              <a:rPr lang="en-CA" b="0" i="0" dirty="0">
                <a:solidFill>
                  <a:srgbClr val="333333"/>
                </a:solidFill>
                <a:effectLst/>
                <a:latin typeface="OpenSans"/>
              </a:rPr>
              <a:t>the </a:t>
            </a:r>
            <a:r>
              <a:rPr lang="en-CA" b="1" i="0" dirty="0">
                <a:solidFill>
                  <a:srgbClr val="333333"/>
                </a:solidFill>
                <a:effectLst/>
                <a:latin typeface="OpenSans"/>
              </a:rPr>
              <a:t>query’s time and memory </a:t>
            </a:r>
            <a:r>
              <a:rPr lang="en-CA" b="0" i="0" dirty="0">
                <a:solidFill>
                  <a:srgbClr val="333333"/>
                </a:solidFill>
                <a:effectLst/>
                <a:latin typeface="OpenSans"/>
              </a:rPr>
              <a:t>consumption, saving organizations time and money.</a:t>
            </a:r>
          </a:p>
        </p:txBody>
      </p:sp>
      <p:sp>
        <p:nvSpPr>
          <p:cNvPr id="12" name="TextBox 11">
            <a:extLst>
              <a:ext uri="{FF2B5EF4-FFF2-40B4-BE49-F238E27FC236}">
                <a16:creationId xmlns:a16="http://schemas.microsoft.com/office/drawing/2014/main" id="{D045E38E-F7E1-0297-1691-6F3C0F90B942}"/>
              </a:ext>
            </a:extLst>
          </p:cNvPr>
          <p:cNvSpPr txBox="1"/>
          <p:nvPr/>
        </p:nvSpPr>
        <p:spPr>
          <a:xfrm>
            <a:off x="4717733" y="4083121"/>
            <a:ext cx="7411469" cy="263950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 SQL supports </a:t>
            </a:r>
            <a:r>
              <a:rPr lang="en-CA" sz="1600" b="1" i="0" dirty="0">
                <a:solidFill>
                  <a:srgbClr val="333333"/>
                </a:solidFill>
                <a:effectLst/>
                <a:latin typeface="OpenSans"/>
              </a:rPr>
              <a:t>both rule-based and cost-based </a:t>
            </a:r>
            <a:r>
              <a:rPr lang="en-CA" sz="1600" b="0" i="0" dirty="0">
                <a:solidFill>
                  <a:srgbClr val="333333"/>
                </a:solidFill>
                <a:effectLst/>
                <a:latin typeface="OpenSans"/>
              </a:rPr>
              <a:t>query optimization. </a:t>
            </a:r>
          </a:p>
          <a:p>
            <a:pPr marL="285750" indent="-285750" algn="l">
              <a:lnSpc>
                <a:spcPct val="150000"/>
              </a:lnSpc>
              <a:buFont typeface="Arial" panose="020B0604020202020204" pitchFamily="34" charset="0"/>
              <a:buChar char="•"/>
            </a:pPr>
            <a:r>
              <a:rPr lang="en-CA" sz="1600" b="1" i="0" dirty="0">
                <a:solidFill>
                  <a:srgbClr val="333333"/>
                </a:solidFill>
                <a:effectLst/>
                <a:latin typeface="OpenSans"/>
              </a:rPr>
              <a:t>Catalyst,</a:t>
            </a:r>
            <a:r>
              <a:rPr lang="en-CA" sz="1600" b="0" i="0" dirty="0">
                <a:solidFill>
                  <a:srgbClr val="333333"/>
                </a:solidFill>
                <a:effectLst/>
                <a:latin typeface="OpenSans"/>
              </a:rPr>
              <a:t> also known as the Catalyst Optimizer, is the Spark SQL built-in </a:t>
            </a:r>
            <a:r>
              <a:rPr lang="en-CA" sz="1600" b="1" i="0" dirty="0">
                <a:solidFill>
                  <a:srgbClr val="333333"/>
                </a:solidFill>
                <a:effectLst/>
                <a:latin typeface="OpenSans"/>
              </a:rPr>
              <a:t>rule-based query optimizer.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Based on </a:t>
            </a:r>
            <a:r>
              <a:rPr lang="en-CA" sz="1600" b="1" i="0" dirty="0">
                <a:solidFill>
                  <a:srgbClr val="333333"/>
                </a:solidFill>
                <a:effectLst/>
                <a:latin typeface="OpenSans"/>
              </a:rPr>
              <a:t>Scala functional programming </a:t>
            </a:r>
            <a:r>
              <a:rPr lang="en-CA" sz="1600" b="0" i="0" dirty="0">
                <a:solidFill>
                  <a:srgbClr val="333333"/>
                </a:solidFill>
                <a:effectLst/>
                <a:latin typeface="OpenSans"/>
              </a:rPr>
              <a:t>constructs, Catalyst is designed to easily </a:t>
            </a:r>
            <a:r>
              <a:rPr lang="en-CA" sz="1600" b="0" i="0" u="sng" dirty="0">
                <a:solidFill>
                  <a:srgbClr val="333333"/>
                </a:solidFill>
                <a:effectLst/>
                <a:latin typeface="OpenSans"/>
              </a:rPr>
              <a:t>add new optimization techniques and features </a:t>
            </a:r>
            <a:r>
              <a:rPr lang="en-CA" sz="1600" b="0" i="0" dirty="0">
                <a:solidFill>
                  <a:srgbClr val="333333"/>
                </a:solidFill>
                <a:effectLst/>
                <a:latin typeface="OpenSans"/>
              </a:rPr>
              <a:t>to Spark SQL.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Developers can extend the optimizer by adding data-source-specific rules and support for new data types.</a:t>
            </a:r>
          </a:p>
        </p:txBody>
      </p:sp>
    </p:spTree>
    <p:extLst>
      <p:ext uri="{BB962C8B-B14F-4D97-AF65-F5344CB8AC3E}">
        <p14:creationId xmlns:p14="http://schemas.microsoft.com/office/powerpoint/2010/main" val="1067817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45106B-A100-F7F4-3D90-B8A71FB903F3}"/>
              </a:ext>
            </a:extLst>
          </p:cNvPr>
          <p:cNvPicPr>
            <a:picLocks noChangeAspect="1"/>
          </p:cNvPicPr>
          <p:nvPr/>
        </p:nvPicPr>
        <p:blipFill>
          <a:blip r:embed="rId2"/>
          <a:stretch>
            <a:fillRect/>
          </a:stretch>
        </p:blipFill>
        <p:spPr>
          <a:xfrm>
            <a:off x="0" y="0"/>
            <a:ext cx="4864100" cy="2298700"/>
          </a:xfrm>
          <a:prstGeom prst="rect">
            <a:avLst/>
          </a:prstGeom>
        </p:spPr>
      </p:pic>
      <p:sp>
        <p:nvSpPr>
          <p:cNvPr id="4" name="TextBox 3">
            <a:extLst>
              <a:ext uri="{FF2B5EF4-FFF2-40B4-BE49-F238E27FC236}">
                <a16:creationId xmlns:a16="http://schemas.microsoft.com/office/drawing/2014/main" id="{778BD1BD-D693-6A9B-7377-96C27295DC4F}"/>
              </a:ext>
            </a:extLst>
          </p:cNvPr>
          <p:cNvSpPr txBox="1"/>
          <p:nvPr/>
        </p:nvSpPr>
        <p:spPr>
          <a:xfrm>
            <a:off x="4864100" y="0"/>
            <a:ext cx="7160260" cy="153151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During rule-based optimization, the SQL optimizer follows predefined rules that determine how to run the SQL query.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Examples of predefined rules include validating that a table is indexed and checking that a query contains only the required columns.</a:t>
            </a:r>
          </a:p>
        </p:txBody>
      </p:sp>
      <p:pic>
        <p:nvPicPr>
          <p:cNvPr id="5" name="Picture 4">
            <a:extLst>
              <a:ext uri="{FF2B5EF4-FFF2-40B4-BE49-F238E27FC236}">
                <a16:creationId xmlns:a16="http://schemas.microsoft.com/office/drawing/2014/main" id="{88CFC17F-DDDE-CF06-E0FD-2120C2009398}"/>
              </a:ext>
            </a:extLst>
          </p:cNvPr>
          <p:cNvPicPr>
            <a:picLocks noChangeAspect="1"/>
          </p:cNvPicPr>
          <p:nvPr/>
        </p:nvPicPr>
        <p:blipFill>
          <a:blip r:embed="rId3"/>
          <a:stretch>
            <a:fillRect/>
          </a:stretch>
        </p:blipFill>
        <p:spPr>
          <a:xfrm>
            <a:off x="12700" y="2586990"/>
            <a:ext cx="4851400" cy="2209800"/>
          </a:xfrm>
          <a:prstGeom prst="rect">
            <a:avLst/>
          </a:prstGeom>
        </p:spPr>
      </p:pic>
      <p:sp>
        <p:nvSpPr>
          <p:cNvPr id="7" name="TextBox 6">
            <a:extLst>
              <a:ext uri="{FF2B5EF4-FFF2-40B4-BE49-F238E27FC236}">
                <a16:creationId xmlns:a16="http://schemas.microsoft.com/office/drawing/2014/main" id="{20845F90-6F37-6FBE-1955-18ED3EBB18A8}"/>
              </a:ext>
            </a:extLst>
          </p:cNvPr>
          <p:cNvSpPr txBox="1"/>
          <p:nvPr/>
        </p:nvSpPr>
        <p:spPr>
          <a:xfrm>
            <a:off x="4864100" y="2435642"/>
            <a:ext cx="7327900" cy="448616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With the query itself optimized, cost-based optimization measures and calculates cost based on the time and memory that the query consumes.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Catalyst optimizer selects the query path that results in the lowest time and memory consumption.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Because queries can use multiple paths, these calculations can become quite complex when large datasets are part of the calculation. Consider the analogy of a car and your travels.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 car owner can optimize the vehicle’s performance with the right oil, tires, fuel, and so 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These actions are similar to rule-based optimization.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When it’s time to plan a travel route that can save both time and wear and tear on your car, those actions are a form of cost-based optimization.</a:t>
            </a:r>
          </a:p>
        </p:txBody>
      </p:sp>
    </p:spTree>
    <p:extLst>
      <p:ext uri="{BB962C8B-B14F-4D97-AF65-F5344CB8AC3E}">
        <p14:creationId xmlns:p14="http://schemas.microsoft.com/office/powerpoint/2010/main" val="2542903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017C5B-8205-4692-E238-A964682BE973}"/>
              </a:ext>
            </a:extLst>
          </p:cNvPr>
          <p:cNvPicPr>
            <a:picLocks noChangeAspect="1"/>
          </p:cNvPicPr>
          <p:nvPr/>
        </p:nvPicPr>
        <p:blipFill>
          <a:blip r:embed="rId2"/>
          <a:stretch>
            <a:fillRect/>
          </a:stretch>
        </p:blipFill>
        <p:spPr>
          <a:xfrm>
            <a:off x="146050" y="121920"/>
            <a:ext cx="5694680" cy="2308654"/>
          </a:xfrm>
          <a:prstGeom prst="rect">
            <a:avLst/>
          </a:prstGeom>
        </p:spPr>
      </p:pic>
      <p:sp>
        <p:nvSpPr>
          <p:cNvPr id="4" name="TextBox 3">
            <a:extLst>
              <a:ext uri="{FF2B5EF4-FFF2-40B4-BE49-F238E27FC236}">
                <a16:creationId xmlns:a16="http://schemas.microsoft.com/office/drawing/2014/main" id="{C4774A68-4F76-43A0-001B-B6035D35E747}"/>
              </a:ext>
            </a:extLst>
          </p:cNvPr>
          <p:cNvSpPr txBox="1"/>
          <p:nvPr/>
        </p:nvSpPr>
        <p:spPr>
          <a:xfrm>
            <a:off x="5840730" y="58757"/>
            <a:ext cx="6205219" cy="190084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the background, the Catalyst Optimizer uses a tree data structure and provides the data tree rule sets.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To optimize a query, Catalyst performs the following four high-level tasks or phases: analysis, logical optimization, physical planning, and code generation.</a:t>
            </a:r>
          </a:p>
        </p:txBody>
      </p:sp>
      <p:pic>
        <p:nvPicPr>
          <p:cNvPr id="5" name="Picture 4">
            <a:extLst>
              <a:ext uri="{FF2B5EF4-FFF2-40B4-BE49-F238E27FC236}">
                <a16:creationId xmlns:a16="http://schemas.microsoft.com/office/drawing/2014/main" id="{F1065D21-9065-7B1D-C539-60F8C32FCCEB}"/>
              </a:ext>
            </a:extLst>
          </p:cNvPr>
          <p:cNvPicPr>
            <a:picLocks noChangeAspect="1"/>
          </p:cNvPicPr>
          <p:nvPr/>
        </p:nvPicPr>
        <p:blipFill>
          <a:blip r:embed="rId3"/>
          <a:stretch>
            <a:fillRect/>
          </a:stretch>
        </p:blipFill>
        <p:spPr>
          <a:xfrm>
            <a:off x="37792" y="2581510"/>
            <a:ext cx="5507972" cy="2815796"/>
          </a:xfrm>
          <a:prstGeom prst="rect">
            <a:avLst/>
          </a:prstGeom>
        </p:spPr>
      </p:pic>
      <p:sp>
        <p:nvSpPr>
          <p:cNvPr id="7" name="TextBox 6">
            <a:extLst>
              <a:ext uri="{FF2B5EF4-FFF2-40B4-BE49-F238E27FC236}">
                <a16:creationId xmlns:a16="http://schemas.microsoft.com/office/drawing/2014/main" id="{1A8AA108-C7FA-9121-6C79-41C696D71A46}"/>
              </a:ext>
            </a:extLst>
          </p:cNvPr>
          <p:cNvSpPr txBox="1"/>
          <p:nvPr/>
        </p:nvSpPr>
        <p:spPr>
          <a:xfrm>
            <a:off x="5437506" y="2110534"/>
            <a:ext cx="6754494" cy="490634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Let’s review the four Catalyst phases: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the Analysis phase, Catalyst analyzes the query, the </a:t>
            </a:r>
            <a:r>
              <a:rPr lang="en-CA" sz="1400" b="0" i="0" dirty="0" err="1">
                <a:solidFill>
                  <a:srgbClr val="333333"/>
                </a:solidFill>
                <a:effectLst/>
                <a:latin typeface="OpenSans"/>
              </a:rPr>
              <a:t>DataFrame</a:t>
            </a:r>
            <a:r>
              <a:rPr lang="en-CA" sz="1400" b="0" i="0" dirty="0">
                <a:solidFill>
                  <a:srgbClr val="333333"/>
                </a:solidFill>
                <a:effectLst/>
                <a:latin typeface="OpenSans"/>
              </a:rPr>
              <a:t>, the unresolved logical plan, and the Catalog to create a logical plan.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During the </a:t>
            </a:r>
            <a:r>
              <a:rPr lang="en-CA" sz="1400" b="1" i="0" dirty="0">
                <a:solidFill>
                  <a:srgbClr val="333333"/>
                </a:solidFill>
                <a:effectLst/>
                <a:latin typeface="OpenSans"/>
              </a:rPr>
              <a:t>Logical Optimization </a:t>
            </a:r>
            <a:r>
              <a:rPr lang="en-CA" sz="1400" b="0" i="0" dirty="0">
                <a:solidFill>
                  <a:srgbClr val="333333"/>
                </a:solidFill>
                <a:effectLst/>
                <a:latin typeface="OpenSans"/>
              </a:rPr>
              <a:t>phase, the Logical plan evolves </a:t>
            </a:r>
            <a:r>
              <a:rPr lang="en-CA" sz="1400" b="1" i="0" dirty="0">
                <a:solidFill>
                  <a:srgbClr val="333333"/>
                </a:solidFill>
                <a:effectLst/>
                <a:latin typeface="OpenSans"/>
              </a:rPr>
              <a:t>into an Optimized Logical Plan.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is the </a:t>
            </a:r>
            <a:r>
              <a:rPr lang="en-CA" sz="1400" b="1" i="0" dirty="0">
                <a:solidFill>
                  <a:srgbClr val="333333"/>
                </a:solidFill>
                <a:effectLst/>
                <a:latin typeface="OpenSans"/>
              </a:rPr>
              <a:t>rule-based optimization </a:t>
            </a:r>
            <a:r>
              <a:rPr lang="en-CA" sz="1400" b="0" i="0" dirty="0">
                <a:solidFill>
                  <a:srgbClr val="333333"/>
                </a:solidFill>
                <a:effectLst/>
                <a:latin typeface="OpenSans"/>
              </a:rPr>
              <a:t>step of Spark SQL and rules such as </a:t>
            </a:r>
            <a:r>
              <a:rPr lang="en-CA" sz="1400" b="0" i="0" dirty="0">
                <a:solidFill>
                  <a:srgbClr val="333333"/>
                </a:solidFill>
                <a:effectLst/>
                <a:highlight>
                  <a:srgbClr val="FFFF00"/>
                </a:highlight>
                <a:latin typeface="OpenSans"/>
              </a:rPr>
              <a:t>folding, pushdown, and pruning are </a:t>
            </a:r>
            <a:r>
              <a:rPr lang="en-CA" sz="1400" b="0" i="0" dirty="0">
                <a:solidFill>
                  <a:srgbClr val="333333"/>
                </a:solidFill>
                <a:effectLst/>
                <a:latin typeface="OpenSans"/>
              </a:rPr>
              <a:t>applied here.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During the Physical Planning phase, Catalyst generates </a:t>
            </a:r>
            <a:r>
              <a:rPr lang="en-CA" sz="1400" b="1" i="0" dirty="0">
                <a:solidFill>
                  <a:srgbClr val="333333"/>
                </a:solidFill>
                <a:effectLst/>
                <a:latin typeface="OpenSans"/>
              </a:rPr>
              <a:t>multiple physical plans </a:t>
            </a:r>
            <a:r>
              <a:rPr lang="en-CA" sz="1400" b="0" i="0" dirty="0">
                <a:solidFill>
                  <a:srgbClr val="333333"/>
                </a:solidFill>
                <a:effectLst/>
                <a:latin typeface="OpenSans"/>
              </a:rPr>
              <a:t>based on the Logical Plan.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physical plan </a:t>
            </a:r>
            <a:r>
              <a:rPr lang="en-CA" sz="1400" b="0" i="0" u="sng" dirty="0">
                <a:solidFill>
                  <a:srgbClr val="333333"/>
                </a:solidFill>
                <a:effectLst/>
                <a:latin typeface="OpenSans"/>
              </a:rPr>
              <a:t>describes computation on datase</a:t>
            </a:r>
            <a:r>
              <a:rPr lang="en-CA" sz="1400" b="0" i="0" dirty="0">
                <a:solidFill>
                  <a:srgbClr val="333333"/>
                </a:solidFill>
                <a:effectLst/>
                <a:latin typeface="OpenSans"/>
              </a:rPr>
              <a:t>ts with specific definitions on how to conduct the computation.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a:t>
            </a:r>
            <a:r>
              <a:rPr lang="en-CA" sz="1400" b="1" i="0" dirty="0">
                <a:solidFill>
                  <a:srgbClr val="333333"/>
                </a:solidFill>
                <a:effectLst/>
                <a:latin typeface="OpenSans"/>
              </a:rPr>
              <a:t>cost model </a:t>
            </a:r>
            <a:r>
              <a:rPr lang="en-CA" sz="1400" b="0" i="0" u="sng" dirty="0">
                <a:solidFill>
                  <a:srgbClr val="333333"/>
                </a:solidFill>
                <a:effectLst/>
                <a:latin typeface="OpenSans"/>
              </a:rPr>
              <a:t>then chooses the physical plan with </a:t>
            </a:r>
            <a:r>
              <a:rPr lang="en-CA" sz="1400" b="1" i="0" u="sng" dirty="0">
                <a:solidFill>
                  <a:srgbClr val="333333"/>
                </a:solidFill>
                <a:effectLst/>
                <a:latin typeface="OpenSans"/>
              </a:rPr>
              <a:t>the least cost</a:t>
            </a:r>
            <a:r>
              <a:rPr lang="en-CA" sz="1400" b="0" i="0" dirty="0">
                <a:solidFill>
                  <a:srgbClr val="333333"/>
                </a:solidFill>
                <a:effectLst/>
                <a:latin typeface="OpenSans"/>
              </a:rPr>
              <a:t>. This is the </a:t>
            </a:r>
            <a:r>
              <a:rPr lang="en-CA" sz="1400" b="1" i="0" dirty="0">
                <a:solidFill>
                  <a:srgbClr val="333333"/>
                </a:solidFill>
                <a:effectLst/>
                <a:latin typeface="OpenSans"/>
              </a:rPr>
              <a:t>cost-based optimization step.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final phase is Code Generation. Catalyst applies the selected physical plan and generates Java bytecode to run on each node.</a:t>
            </a:r>
          </a:p>
        </p:txBody>
      </p:sp>
    </p:spTree>
    <p:extLst>
      <p:ext uri="{BB962C8B-B14F-4D97-AF65-F5344CB8AC3E}">
        <p14:creationId xmlns:p14="http://schemas.microsoft.com/office/powerpoint/2010/main" val="1758993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0F2D2-3B2C-2F0F-3E7F-D26AD5ABBFEC}"/>
              </a:ext>
            </a:extLst>
          </p:cNvPr>
          <p:cNvPicPr>
            <a:picLocks noChangeAspect="1"/>
          </p:cNvPicPr>
          <p:nvPr/>
        </p:nvPicPr>
        <p:blipFill>
          <a:blip r:embed="rId2"/>
          <a:stretch>
            <a:fillRect/>
          </a:stretch>
        </p:blipFill>
        <p:spPr>
          <a:xfrm>
            <a:off x="162560" y="251460"/>
            <a:ext cx="4483100" cy="2286000"/>
          </a:xfrm>
          <a:prstGeom prst="rect">
            <a:avLst/>
          </a:prstGeom>
        </p:spPr>
      </p:pic>
      <p:sp>
        <p:nvSpPr>
          <p:cNvPr id="4" name="TextBox 3">
            <a:extLst>
              <a:ext uri="{FF2B5EF4-FFF2-40B4-BE49-F238E27FC236}">
                <a16:creationId xmlns:a16="http://schemas.microsoft.com/office/drawing/2014/main" id="{E0D2A8F3-DD84-3E17-9833-F03C399E8D6E}"/>
              </a:ext>
            </a:extLst>
          </p:cNvPr>
          <p:cNvSpPr txBox="1"/>
          <p:nvPr/>
        </p:nvSpPr>
        <p:spPr>
          <a:xfrm>
            <a:off x="4645660" y="0"/>
            <a:ext cx="7383780" cy="199785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Let’s now examine how Tungsten provides cost-based optimization in Spark.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Tungsten optimizes the performance of underlying hardware focusing on CPU performance instead of IO.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Java was initially designed for transactional applications. Tungsten aims to improve CPU and Memory performance by using a method more suited to data processing for the JVM to process data.</a:t>
            </a:r>
          </a:p>
        </p:txBody>
      </p:sp>
      <p:pic>
        <p:nvPicPr>
          <p:cNvPr id="6" name="Picture 5">
            <a:extLst>
              <a:ext uri="{FF2B5EF4-FFF2-40B4-BE49-F238E27FC236}">
                <a16:creationId xmlns:a16="http://schemas.microsoft.com/office/drawing/2014/main" id="{0F3145DA-B1D5-B5A0-38AE-0D561DE51B84}"/>
              </a:ext>
            </a:extLst>
          </p:cNvPr>
          <p:cNvPicPr>
            <a:picLocks noChangeAspect="1"/>
          </p:cNvPicPr>
          <p:nvPr/>
        </p:nvPicPr>
        <p:blipFill>
          <a:blip r:embed="rId3"/>
          <a:stretch>
            <a:fillRect/>
          </a:stretch>
        </p:blipFill>
        <p:spPr>
          <a:xfrm>
            <a:off x="270510" y="3148330"/>
            <a:ext cx="4953000" cy="2527300"/>
          </a:xfrm>
          <a:prstGeom prst="rect">
            <a:avLst/>
          </a:prstGeom>
        </p:spPr>
      </p:pic>
      <p:sp>
        <p:nvSpPr>
          <p:cNvPr id="8" name="TextBox 7">
            <a:extLst>
              <a:ext uri="{FF2B5EF4-FFF2-40B4-BE49-F238E27FC236}">
                <a16:creationId xmlns:a16="http://schemas.microsoft.com/office/drawing/2014/main" id="{4CF8FDDF-4B8F-DAF9-DA8F-F0D5654CD763}"/>
              </a:ext>
            </a:extLst>
          </p:cNvPr>
          <p:cNvSpPr txBox="1"/>
          <p:nvPr/>
        </p:nvSpPr>
        <p:spPr>
          <a:xfrm>
            <a:off x="5288598" y="3148330"/>
            <a:ext cx="6740842"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To achieve optimal CPU performance, Tungsten applies the following capabilities: Tungsten manages memory explicitly and does not rely on the JVM object model or garbage collection.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Tungsten creates cache-friendly data structures that are arranged easily and more securely using STRIDE-based memory access instead of random memory access.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Tungsten supports JVM bytecode on-demand.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Tungsten does not enable virtual function dispatches, reducing multiple CPU calls.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Tungsten places intermediate data in CPU registers and enables loop unrolling</a:t>
            </a:r>
          </a:p>
        </p:txBody>
      </p:sp>
    </p:spTree>
    <p:extLst>
      <p:ext uri="{BB962C8B-B14F-4D97-AF65-F5344CB8AC3E}">
        <p14:creationId xmlns:p14="http://schemas.microsoft.com/office/powerpoint/2010/main" val="1624332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3DA457-E9A7-ECFA-BF2B-E1BC01491B92}"/>
              </a:ext>
            </a:extLst>
          </p:cNvPr>
          <p:cNvPicPr>
            <a:picLocks noChangeAspect="1"/>
          </p:cNvPicPr>
          <p:nvPr/>
        </p:nvPicPr>
        <p:blipFill>
          <a:blip r:embed="rId2"/>
          <a:stretch>
            <a:fillRect/>
          </a:stretch>
        </p:blipFill>
        <p:spPr>
          <a:xfrm>
            <a:off x="3594100" y="2165350"/>
            <a:ext cx="5003800" cy="2527300"/>
          </a:xfrm>
          <a:prstGeom prst="rect">
            <a:avLst/>
          </a:prstGeom>
        </p:spPr>
      </p:pic>
    </p:spTree>
    <p:extLst>
      <p:ext uri="{BB962C8B-B14F-4D97-AF65-F5344CB8AC3E}">
        <p14:creationId xmlns:p14="http://schemas.microsoft.com/office/powerpoint/2010/main" val="609589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0A95BD-F74E-D771-FA62-A9656288D230}"/>
              </a:ext>
            </a:extLst>
          </p:cNvPr>
          <p:cNvSpPr txBox="1"/>
          <p:nvPr/>
        </p:nvSpPr>
        <p:spPr>
          <a:xfrm>
            <a:off x="111443" y="181094"/>
            <a:ext cx="6097904" cy="369332"/>
          </a:xfrm>
          <a:prstGeom prst="rect">
            <a:avLst/>
          </a:prstGeom>
          <a:noFill/>
        </p:spPr>
        <p:txBody>
          <a:bodyPr wrap="square">
            <a:spAutoFit/>
          </a:bodyPr>
          <a:lstStyle/>
          <a:p>
            <a:pPr algn="l"/>
            <a:r>
              <a:rPr lang="en-CA" b="1" i="0" dirty="0">
                <a:effectLst/>
              </a:rPr>
              <a:t>ETL with </a:t>
            </a:r>
            <a:r>
              <a:rPr lang="en-CA" b="1" i="0" dirty="0" err="1">
                <a:effectLst/>
              </a:rPr>
              <a:t>DataFrames</a:t>
            </a:r>
            <a:endParaRPr lang="en-CA" b="1" i="0" dirty="0">
              <a:effectLst/>
            </a:endParaRPr>
          </a:p>
        </p:txBody>
      </p:sp>
      <p:sp>
        <p:nvSpPr>
          <p:cNvPr id="5" name="TextBox 4">
            <a:extLst>
              <a:ext uri="{FF2B5EF4-FFF2-40B4-BE49-F238E27FC236}">
                <a16:creationId xmlns:a16="http://schemas.microsoft.com/office/drawing/2014/main" id="{41D69B5F-0D36-9A89-25D1-26707021B4B4}"/>
              </a:ext>
            </a:extLst>
          </p:cNvPr>
          <p:cNvSpPr txBox="1"/>
          <p:nvPr/>
        </p:nvSpPr>
        <p:spPr>
          <a:xfrm>
            <a:off x="2637473" y="88761"/>
            <a:ext cx="6097904" cy="738664"/>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Identify the basic </a:t>
            </a:r>
            <a:r>
              <a:rPr lang="en-CA" sz="1400" b="0" i="0" dirty="0" err="1">
                <a:solidFill>
                  <a:srgbClr val="333333"/>
                </a:solidFill>
                <a:effectLst/>
                <a:latin typeface="OpenSans"/>
              </a:rPr>
              <a:t>DataFrame</a:t>
            </a:r>
            <a:r>
              <a:rPr lang="en-CA" sz="1400" b="0" i="0" dirty="0">
                <a:solidFill>
                  <a:srgbClr val="333333"/>
                </a:solidFill>
                <a:effectLst/>
                <a:latin typeface="OpenSans"/>
              </a:rPr>
              <a:t> operational steps, </a:t>
            </a:r>
          </a:p>
          <a:p>
            <a:pPr marL="285750" indent="-285750" algn="l">
              <a:buFont typeface="Wingdings" pitchFamily="2" charset="2"/>
              <a:buChar char="q"/>
            </a:pPr>
            <a:r>
              <a:rPr lang="en-CA" sz="1400" b="0" i="0" dirty="0">
                <a:solidFill>
                  <a:srgbClr val="333333"/>
                </a:solidFill>
                <a:effectLst/>
                <a:latin typeface="OpenSans"/>
              </a:rPr>
              <a:t>apply basic </a:t>
            </a:r>
            <a:r>
              <a:rPr lang="en-CA" sz="1400" b="0" i="0" dirty="0" err="1">
                <a:solidFill>
                  <a:srgbClr val="333333"/>
                </a:solidFill>
                <a:effectLst/>
                <a:latin typeface="OpenSans"/>
              </a:rPr>
              <a:t>DataFrame</a:t>
            </a:r>
            <a:r>
              <a:rPr lang="en-CA" sz="1400" b="0" i="0" dirty="0">
                <a:solidFill>
                  <a:srgbClr val="333333"/>
                </a:solidFill>
                <a:effectLst/>
                <a:latin typeface="OpenSans"/>
              </a:rPr>
              <a:t> operations on real-world data, </a:t>
            </a:r>
          </a:p>
          <a:p>
            <a:pPr marL="285750" indent="-285750" algn="l">
              <a:buFont typeface="Wingdings" pitchFamily="2" charset="2"/>
              <a:buChar char="q"/>
            </a:pPr>
            <a:r>
              <a:rPr lang="en-CA" sz="1400" b="0" i="0" dirty="0">
                <a:solidFill>
                  <a:srgbClr val="333333"/>
                </a:solidFill>
                <a:effectLst/>
                <a:latin typeface="OpenSans"/>
              </a:rPr>
              <a:t>apply Spark </a:t>
            </a:r>
            <a:r>
              <a:rPr lang="en-CA" sz="1400" b="0" i="0" dirty="0" err="1">
                <a:solidFill>
                  <a:srgbClr val="333333"/>
                </a:solidFill>
                <a:effectLst/>
                <a:latin typeface="OpenSans"/>
              </a:rPr>
              <a:t>DataFrames</a:t>
            </a:r>
            <a:r>
              <a:rPr lang="en-CA" sz="1400" b="0" i="0" dirty="0">
                <a:solidFill>
                  <a:srgbClr val="333333"/>
                </a:solidFill>
                <a:effectLst/>
                <a:latin typeface="OpenSans"/>
              </a:rPr>
              <a:t> to real-world data</a:t>
            </a:r>
          </a:p>
        </p:txBody>
      </p:sp>
      <p:pic>
        <p:nvPicPr>
          <p:cNvPr id="6" name="Picture 5">
            <a:extLst>
              <a:ext uri="{FF2B5EF4-FFF2-40B4-BE49-F238E27FC236}">
                <a16:creationId xmlns:a16="http://schemas.microsoft.com/office/drawing/2014/main" id="{1C714565-3617-5C45-3EB6-CE89EB3427D0}"/>
              </a:ext>
            </a:extLst>
          </p:cNvPr>
          <p:cNvPicPr>
            <a:picLocks noChangeAspect="1"/>
          </p:cNvPicPr>
          <p:nvPr/>
        </p:nvPicPr>
        <p:blipFill>
          <a:blip r:embed="rId2"/>
          <a:stretch>
            <a:fillRect/>
          </a:stretch>
        </p:blipFill>
        <p:spPr>
          <a:xfrm>
            <a:off x="143511" y="1417320"/>
            <a:ext cx="4452730" cy="2880360"/>
          </a:xfrm>
          <a:prstGeom prst="rect">
            <a:avLst/>
          </a:prstGeom>
        </p:spPr>
      </p:pic>
      <p:sp>
        <p:nvSpPr>
          <p:cNvPr id="8" name="TextBox 7">
            <a:extLst>
              <a:ext uri="{FF2B5EF4-FFF2-40B4-BE49-F238E27FC236}">
                <a16:creationId xmlns:a16="http://schemas.microsoft.com/office/drawing/2014/main" id="{FB72A796-C92B-6682-50F0-49C868ABF3A0}"/>
              </a:ext>
            </a:extLst>
          </p:cNvPr>
          <p:cNvSpPr txBox="1"/>
          <p:nvPr/>
        </p:nvSpPr>
        <p:spPr>
          <a:xfrm>
            <a:off x="4569142" y="1298994"/>
            <a:ext cx="7479347" cy="393684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basic </a:t>
            </a:r>
            <a:r>
              <a:rPr lang="en-CA" sz="1400" b="0" i="0" dirty="0" err="1">
                <a:solidFill>
                  <a:srgbClr val="333333"/>
                </a:solidFill>
                <a:effectLst/>
                <a:latin typeface="OpenSans"/>
              </a:rPr>
              <a:t>DataFrame</a:t>
            </a:r>
            <a:r>
              <a:rPr lang="en-CA" sz="1400" b="0" i="0" dirty="0">
                <a:solidFill>
                  <a:srgbClr val="333333"/>
                </a:solidFill>
                <a:effectLst/>
                <a:latin typeface="OpenSans"/>
              </a:rPr>
              <a:t> operations: </a:t>
            </a:r>
            <a:r>
              <a:rPr lang="en-CA" sz="1400" b="1" i="0" dirty="0">
                <a:solidFill>
                  <a:srgbClr val="333333"/>
                </a:solidFill>
                <a:effectLst/>
                <a:latin typeface="OpenSans"/>
              </a:rPr>
              <a:t>Reading, Analysis, Transformation, Loading, and Writing.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First, Spark reads in the data and loads the data into a </a:t>
            </a:r>
            <a:r>
              <a:rPr lang="en-CA" sz="1400" b="0" i="0" dirty="0" err="1">
                <a:solidFill>
                  <a:srgbClr val="333333"/>
                </a:solidFill>
                <a:effectLst/>
                <a:latin typeface="OpenSans"/>
              </a:rPr>
              <a:t>DataFrame</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Next, you can analyze the dataset, starting with simple tasks such as examining the columns, data types, number of rows, and optionally working with aggregated stats, trend analysis, and other operations.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If needed, you can transform the data by filtering the data to locate specific values, sorting the dataset based on specific criteria, or by joining this dataset with another dataset.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Then you can load your transformed dataset back to a database or a file system and write the data back to disk.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process is commonly also referred to as ETL – Extract, Transform, Load. ETL is an essential process in any data processing pipeline as the first step makes data accessible to data warehouses for machine learning models, downstream applications, or other services.</a:t>
            </a:r>
          </a:p>
        </p:txBody>
      </p:sp>
    </p:spTree>
    <p:extLst>
      <p:ext uri="{BB962C8B-B14F-4D97-AF65-F5344CB8AC3E}">
        <p14:creationId xmlns:p14="http://schemas.microsoft.com/office/powerpoint/2010/main" val="2183821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A74BA2-1DB1-2FA1-AEA9-A0BDFBC2BE8E}"/>
              </a:ext>
            </a:extLst>
          </p:cNvPr>
          <p:cNvPicPr>
            <a:picLocks noChangeAspect="1"/>
          </p:cNvPicPr>
          <p:nvPr/>
        </p:nvPicPr>
        <p:blipFill>
          <a:blip r:embed="rId2"/>
          <a:stretch>
            <a:fillRect/>
          </a:stretch>
        </p:blipFill>
        <p:spPr>
          <a:xfrm>
            <a:off x="322580" y="375920"/>
            <a:ext cx="4597400" cy="1739900"/>
          </a:xfrm>
          <a:prstGeom prst="rect">
            <a:avLst/>
          </a:prstGeom>
        </p:spPr>
      </p:pic>
      <p:sp>
        <p:nvSpPr>
          <p:cNvPr id="4" name="TextBox 3">
            <a:extLst>
              <a:ext uri="{FF2B5EF4-FFF2-40B4-BE49-F238E27FC236}">
                <a16:creationId xmlns:a16="http://schemas.microsoft.com/office/drawing/2014/main" id="{7BB02995-3020-7AD8-FC6F-505019E194A1}"/>
              </a:ext>
            </a:extLst>
          </p:cNvPr>
          <p:cNvSpPr txBox="1"/>
          <p:nvPr/>
        </p:nvSpPr>
        <p:spPr>
          <a:xfrm>
            <a:off x="5369242" y="12680"/>
            <a:ext cx="6822757"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Let's talk about another standard process. ELT – Extract, Load, and Transform.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process emerged as a result of big data processing. With ELT, all of the data resides in a data lake.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data lake is a vast pool of raw data, for which the purpose of the data is not pre-defined.</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 When a data lake exists, each project forms individual transformation tasks as required, in contrast to anticipating all necessary transformation requirements usage scenarios as done with ETL and a data warehouse.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Organizations often use a mixture between both ETL and ELT. </a:t>
            </a:r>
          </a:p>
        </p:txBody>
      </p:sp>
      <p:pic>
        <p:nvPicPr>
          <p:cNvPr id="5" name="Picture 4">
            <a:extLst>
              <a:ext uri="{FF2B5EF4-FFF2-40B4-BE49-F238E27FC236}">
                <a16:creationId xmlns:a16="http://schemas.microsoft.com/office/drawing/2014/main" id="{DBD6B380-30DE-0463-3B2F-AC5E2BEBA35E}"/>
              </a:ext>
            </a:extLst>
          </p:cNvPr>
          <p:cNvPicPr>
            <a:picLocks noChangeAspect="1"/>
          </p:cNvPicPr>
          <p:nvPr/>
        </p:nvPicPr>
        <p:blipFill>
          <a:blip r:embed="rId3"/>
          <a:stretch>
            <a:fillRect/>
          </a:stretch>
        </p:blipFill>
        <p:spPr>
          <a:xfrm>
            <a:off x="271780" y="3928110"/>
            <a:ext cx="4648200" cy="2133600"/>
          </a:xfrm>
          <a:prstGeom prst="rect">
            <a:avLst/>
          </a:prstGeom>
        </p:spPr>
      </p:pic>
      <p:sp>
        <p:nvSpPr>
          <p:cNvPr id="7" name="TextBox 6">
            <a:extLst>
              <a:ext uri="{FF2B5EF4-FFF2-40B4-BE49-F238E27FC236}">
                <a16:creationId xmlns:a16="http://schemas.microsoft.com/office/drawing/2014/main" id="{82C41422-1356-97F5-7E59-2AB49B1BD807}"/>
              </a:ext>
            </a:extLst>
          </p:cNvPr>
          <p:cNvSpPr txBox="1"/>
          <p:nvPr/>
        </p:nvSpPr>
        <p:spPr>
          <a:xfrm>
            <a:off x="5441631" y="4063855"/>
            <a:ext cx="6750367" cy="167468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Let's take a closer look at each basic </a:t>
            </a:r>
            <a:r>
              <a:rPr lang="en-CA" sz="1400" b="0" i="0" dirty="0" err="1">
                <a:solidFill>
                  <a:srgbClr val="333333"/>
                </a:solidFill>
                <a:effectLst/>
                <a:latin typeface="OpenSans"/>
              </a:rPr>
              <a:t>DataFrame</a:t>
            </a:r>
            <a:r>
              <a:rPr lang="en-CA" sz="1400" b="0" i="0" dirty="0">
                <a:solidFill>
                  <a:srgbClr val="333333"/>
                </a:solidFill>
                <a:effectLst/>
                <a:latin typeface="OpenSans"/>
              </a:rPr>
              <a:t> operation.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reading the data, you can directly load data into </a:t>
            </a:r>
            <a:r>
              <a:rPr lang="en-CA" sz="1400" b="0" i="0" dirty="0" err="1">
                <a:solidFill>
                  <a:srgbClr val="333333"/>
                </a:solidFill>
                <a:effectLst/>
                <a:latin typeface="OpenSans"/>
              </a:rPr>
              <a:t>DataFrames</a:t>
            </a:r>
            <a:r>
              <a:rPr lang="en-CA" sz="1400" b="0" i="0" dirty="0">
                <a:solidFill>
                  <a:srgbClr val="333333"/>
                </a:solidFill>
                <a:effectLst/>
                <a:latin typeface="OpenSans"/>
              </a:rPr>
              <a:t> or create a new Spark </a:t>
            </a:r>
            <a:r>
              <a:rPr lang="en-CA" sz="1400" b="0" i="0" dirty="0" err="1">
                <a:solidFill>
                  <a:srgbClr val="333333"/>
                </a:solidFill>
                <a:effectLst/>
                <a:latin typeface="OpenSans"/>
              </a:rPr>
              <a:t>DataFrame</a:t>
            </a:r>
            <a:r>
              <a:rPr lang="en-CA" sz="1400" b="0" i="0" dirty="0">
                <a:solidFill>
                  <a:srgbClr val="333333"/>
                </a:solidFill>
                <a:effectLst/>
                <a:latin typeface="OpenSans"/>
              </a:rPr>
              <a:t> from an existing </a:t>
            </a:r>
            <a:r>
              <a:rPr lang="en-CA" sz="1400" b="0" i="0" dirty="0" err="1">
                <a:solidFill>
                  <a:srgbClr val="333333"/>
                </a:solidFill>
                <a:effectLst/>
                <a:latin typeface="OpenSans"/>
              </a:rPr>
              <a:t>DataFrame</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displayed code sample shows how to load a dataset into a Pandas </a:t>
            </a:r>
            <a:r>
              <a:rPr lang="en-CA" sz="1400" b="0" i="0" dirty="0" err="1">
                <a:solidFill>
                  <a:srgbClr val="333333"/>
                </a:solidFill>
                <a:effectLst/>
                <a:latin typeface="OpenSans"/>
              </a:rPr>
              <a:t>DataFrame</a:t>
            </a:r>
            <a:r>
              <a:rPr lang="en-CA" sz="1400" b="0" i="0" dirty="0">
                <a:solidFill>
                  <a:srgbClr val="333333"/>
                </a:solidFill>
                <a:effectLst/>
                <a:latin typeface="OpenSans"/>
              </a:rPr>
              <a:t> in Python and then load that same dataset into a Spark </a:t>
            </a:r>
            <a:r>
              <a:rPr lang="en-CA" sz="1400" b="0" i="0" dirty="0" err="1">
                <a:solidFill>
                  <a:srgbClr val="333333"/>
                </a:solidFill>
                <a:effectLst/>
                <a:latin typeface="OpenSans"/>
              </a:rPr>
              <a:t>DataFrame</a:t>
            </a:r>
            <a:r>
              <a:rPr lang="en-CA" sz="1400" b="0" i="0" dirty="0">
                <a:solidFill>
                  <a:srgbClr val="333333"/>
                </a:solidFill>
                <a:effectLst/>
                <a:latin typeface="OpenSans"/>
              </a:rPr>
              <a:t> object. </a:t>
            </a:r>
          </a:p>
        </p:txBody>
      </p:sp>
    </p:spTree>
    <p:extLst>
      <p:ext uri="{BB962C8B-B14F-4D97-AF65-F5344CB8AC3E}">
        <p14:creationId xmlns:p14="http://schemas.microsoft.com/office/powerpoint/2010/main" val="3678644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9FE9B-D112-4CF6-96AC-CAA3461D55FF}"/>
              </a:ext>
            </a:extLst>
          </p:cNvPr>
          <p:cNvPicPr>
            <a:picLocks noChangeAspect="1"/>
          </p:cNvPicPr>
          <p:nvPr/>
        </p:nvPicPr>
        <p:blipFill>
          <a:blip r:embed="rId2"/>
          <a:stretch>
            <a:fillRect/>
          </a:stretch>
        </p:blipFill>
        <p:spPr>
          <a:xfrm>
            <a:off x="0" y="3429000"/>
            <a:ext cx="5775880" cy="2880360"/>
          </a:xfrm>
          <a:prstGeom prst="rect">
            <a:avLst/>
          </a:prstGeom>
        </p:spPr>
      </p:pic>
      <p:sp>
        <p:nvSpPr>
          <p:cNvPr id="7" name="TextBox 6">
            <a:extLst>
              <a:ext uri="{FF2B5EF4-FFF2-40B4-BE49-F238E27FC236}">
                <a16:creationId xmlns:a16="http://schemas.microsoft.com/office/drawing/2014/main" id="{62BEFAA3-1E55-8D88-55E6-7FDA19997EB1}"/>
              </a:ext>
            </a:extLst>
          </p:cNvPr>
          <p:cNvSpPr txBox="1"/>
          <p:nvPr/>
        </p:nvSpPr>
        <p:spPr>
          <a:xfrm>
            <a:off x="5132070" y="-22601"/>
            <a:ext cx="6949440" cy="102835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Let's continue the example that uses the dataset about car models and performance.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dataset contains columns for parameters such as miles per gallon, number of cylinders, horsepower, and other auto-related parameters. </a:t>
            </a:r>
          </a:p>
        </p:txBody>
      </p:sp>
      <p:pic>
        <p:nvPicPr>
          <p:cNvPr id="8" name="Picture 7">
            <a:extLst>
              <a:ext uri="{FF2B5EF4-FFF2-40B4-BE49-F238E27FC236}">
                <a16:creationId xmlns:a16="http://schemas.microsoft.com/office/drawing/2014/main" id="{D03B21C4-101A-910C-4FE7-A1136C951AD2}"/>
              </a:ext>
            </a:extLst>
          </p:cNvPr>
          <p:cNvPicPr>
            <a:picLocks noChangeAspect="1"/>
          </p:cNvPicPr>
          <p:nvPr/>
        </p:nvPicPr>
        <p:blipFill>
          <a:blip r:embed="rId3"/>
          <a:stretch>
            <a:fillRect/>
          </a:stretch>
        </p:blipFill>
        <p:spPr>
          <a:xfrm>
            <a:off x="229870" y="0"/>
            <a:ext cx="4902200" cy="2209800"/>
          </a:xfrm>
          <a:prstGeom prst="rect">
            <a:avLst/>
          </a:prstGeom>
        </p:spPr>
      </p:pic>
      <p:sp>
        <p:nvSpPr>
          <p:cNvPr id="10" name="TextBox 9">
            <a:extLst>
              <a:ext uri="{FF2B5EF4-FFF2-40B4-BE49-F238E27FC236}">
                <a16:creationId xmlns:a16="http://schemas.microsoft.com/office/drawing/2014/main" id="{BAA3DF21-7F41-4E98-2470-873A830B8A73}"/>
              </a:ext>
            </a:extLst>
          </p:cNvPr>
          <p:cNvSpPr txBox="1"/>
          <p:nvPr/>
        </p:nvSpPr>
        <p:spPr>
          <a:xfrm>
            <a:off x="5703570" y="3244701"/>
            <a:ext cx="6258560" cy="199785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Here you can view the first few rows of the dataset. Next is analyzing the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First, examine the </a:t>
            </a:r>
            <a:r>
              <a:rPr lang="en-CA" sz="1400" b="0" i="0" dirty="0" err="1">
                <a:solidFill>
                  <a:srgbClr val="333333"/>
                </a:solidFill>
                <a:effectLst/>
                <a:latin typeface="OpenSans"/>
              </a:rPr>
              <a:t>DataFrame</a:t>
            </a:r>
            <a:r>
              <a:rPr lang="en-CA" sz="1400" b="0" i="0" dirty="0">
                <a:solidFill>
                  <a:srgbClr val="333333"/>
                </a:solidFill>
                <a:effectLst/>
                <a:latin typeface="OpenSans"/>
              </a:rPr>
              <a:t> column data types or the schema, using the print schema method.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Take note of each column's data types. For example, the miles per gallon is a "double" type, while the first column indicates the car model name is a string. </a:t>
            </a:r>
          </a:p>
          <a:p>
            <a:pPr algn="l">
              <a:lnSpc>
                <a:spcPct val="150000"/>
              </a:lnSpc>
            </a:pPr>
            <a:r>
              <a:rPr lang="en-CA" sz="1400" b="0" i="0" dirty="0">
                <a:solidFill>
                  <a:srgbClr val="333333"/>
                </a:solidFill>
                <a:effectLst/>
                <a:latin typeface="OpenSans"/>
              </a:rPr>
              <a:t> </a:t>
            </a:r>
          </a:p>
        </p:txBody>
      </p:sp>
    </p:spTree>
    <p:extLst>
      <p:ext uri="{BB962C8B-B14F-4D97-AF65-F5344CB8AC3E}">
        <p14:creationId xmlns:p14="http://schemas.microsoft.com/office/powerpoint/2010/main" val="1475465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3FAFA5-E544-C10C-3DCE-478C4A830DDE}"/>
              </a:ext>
            </a:extLst>
          </p:cNvPr>
          <p:cNvPicPr>
            <a:picLocks noChangeAspect="1"/>
          </p:cNvPicPr>
          <p:nvPr/>
        </p:nvPicPr>
        <p:blipFill>
          <a:blip r:embed="rId2"/>
          <a:stretch>
            <a:fillRect/>
          </a:stretch>
        </p:blipFill>
        <p:spPr>
          <a:xfrm>
            <a:off x="137160" y="326391"/>
            <a:ext cx="5105400" cy="2514600"/>
          </a:xfrm>
          <a:prstGeom prst="rect">
            <a:avLst/>
          </a:prstGeom>
        </p:spPr>
      </p:pic>
      <p:pic>
        <p:nvPicPr>
          <p:cNvPr id="3" name="Picture 2">
            <a:extLst>
              <a:ext uri="{FF2B5EF4-FFF2-40B4-BE49-F238E27FC236}">
                <a16:creationId xmlns:a16="http://schemas.microsoft.com/office/drawing/2014/main" id="{BF5DA5D9-C2E0-D066-4C5F-0247B3BA1EC6}"/>
              </a:ext>
            </a:extLst>
          </p:cNvPr>
          <p:cNvPicPr>
            <a:picLocks noChangeAspect="1"/>
          </p:cNvPicPr>
          <p:nvPr/>
        </p:nvPicPr>
        <p:blipFill>
          <a:blip r:embed="rId3"/>
          <a:stretch>
            <a:fillRect/>
          </a:stretch>
        </p:blipFill>
        <p:spPr>
          <a:xfrm>
            <a:off x="463550" y="3834131"/>
            <a:ext cx="4927600" cy="2298700"/>
          </a:xfrm>
          <a:prstGeom prst="rect">
            <a:avLst/>
          </a:prstGeom>
        </p:spPr>
      </p:pic>
      <p:sp>
        <p:nvSpPr>
          <p:cNvPr id="7" name="TextBox 6">
            <a:extLst>
              <a:ext uri="{FF2B5EF4-FFF2-40B4-BE49-F238E27FC236}">
                <a16:creationId xmlns:a16="http://schemas.microsoft.com/office/drawing/2014/main" id="{4A21D398-62FF-46E3-F018-738B9A2B70A5}"/>
              </a:ext>
            </a:extLst>
          </p:cNvPr>
          <p:cNvSpPr txBox="1"/>
          <p:nvPr/>
        </p:nvSpPr>
        <p:spPr>
          <a:xfrm>
            <a:off x="5391150" y="4047035"/>
            <a:ext cx="6701790" cy="171136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800" b="0" i="0" dirty="0">
                <a:solidFill>
                  <a:srgbClr val="333333"/>
                </a:solidFill>
                <a:effectLst/>
                <a:latin typeface="OpenSans"/>
              </a:rPr>
              <a:t>You can apply the select function to examine data from a specific column in detail. </a:t>
            </a:r>
          </a:p>
          <a:p>
            <a:pPr marL="285750" indent="-285750" algn="l">
              <a:lnSpc>
                <a:spcPct val="150000"/>
              </a:lnSpc>
              <a:buFont typeface="Arial" panose="020B0604020202020204" pitchFamily="34" charset="0"/>
              <a:buChar char="•"/>
            </a:pPr>
            <a:r>
              <a:rPr lang="en-CA" sz="1800" b="0" i="0" dirty="0">
                <a:solidFill>
                  <a:srgbClr val="333333"/>
                </a:solidFill>
                <a:effectLst/>
                <a:latin typeface="OpenSans"/>
              </a:rPr>
              <a:t>This example applies the select function to view the first five rows of the "mpg" column.</a:t>
            </a:r>
          </a:p>
        </p:txBody>
      </p:sp>
      <p:sp>
        <p:nvSpPr>
          <p:cNvPr id="9" name="TextBox 8">
            <a:extLst>
              <a:ext uri="{FF2B5EF4-FFF2-40B4-BE49-F238E27FC236}">
                <a16:creationId xmlns:a16="http://schemas.microsoft.com/office/drawing/2014/main" id="{5B04E042-6D38-5930-157D-E1D0DEF12541}"/>
              </a:ext>
            </a:extLst>
          </p:cNvPr>
          <p:cNvSpPr txBox="1"/>
          <p:nvPr/>
        </p:nvSpPr>
        <p:spPr>
          <a:xfrm>
            <a:off x="5391150" y="632835"/>
            <a:ext cx="6293167" cy="646331"/>
          </a:xfrm>
          <a:prstGeom prst="rect">
            <a:avLst/>
          </a:prstGeom>
          <a:noFill/>
        </p:spPr>
        <p:txBody>
          <a:bodyPr wrap="square">
            <a:spAutoFit/>
          </a:bodyPr>
          <a:lstStyle/>
          <a:p>
            <a:pPr marL="285750" indent="-285750" algn="l">
              <a:buFont typeface="Arial" panose="020B0604020202020204" pitchFamily="34" charset="0"/>
              <a:buChar char="•"/>
            </a:pPr>
            <a:r>
              <a:rPr lang="en-CA" sz="1800" b="0" i="0" dirty="0">
                <a:solidFill>
                  <a:srgbClr val="333333"/>
                </a:solidFill>
                <a:effectLst/>
                <a:latin typeface="OpenSans"/>
              </a:rPr>
              <a:t>You can also examine a specified number of </a:t>
            </a:r>
            <a:r>
              <a:rPr lang="en-CA" sz="1800" b="0" i="0" dirty="0" err="1">
                <a:solidFill>
                  <a:srgbClr val="333333"/>
                </a:solidFill>
                <a:effectLst/>
                <a:latin typeface="OpenSans"/>
              </a:rPr>
              <a:t>DataFrame</a:t>
            </a:r>
            <a:r>
              <a:rPr lang="en-CA" sz="1800" b="0" i="0" dirty="0">
                <a:solidFill>
                  <a:srgbClr val="333333"/>
                </a:solidFill>
                <a:effectLst/>
                <a:latin typeface="OpenSans"/>
              </a:rPr>
              <a:t> using the show function. </a:t>
            </a:r>
          </a:p>
        </p:txBody>
      </p:sp>
    </p:spTree>
    <p:extLst>
      <p:ext uri="{BB962C8B-B14F-4D97-AF65-F5344CB8AC3E}">
        <p14:creationId xmlns:p14="http://schemas.microsoft.com/office/powerpoint/2010/main" val="2415029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8E6E5B-DBDE-8A58-AD8E-D94E601B814D}"/>
              </a:ext>
            </a:extLst>
          </p:cNvPr>
          <p:cNvSpPr txBox="1"/>
          <p:nvPr/>
        </p:nvSpPr>
        <p:spPr>
          <a:xfrm>
            <a:off x="0" y="87476"/>
            <a:ext cx="6096000" cy="369332"/>
          </a:xfrm>
          <a:prstGeom prst="rect">
            <a:avLst/>
          </a:prstGeom>
          <a:noFill/>
        </p:spPr>
        <p:txBody>
          <a:bodyPr wrap="square">
            <a:spAutoFit/>
          </a:bodyPr>
          <a:lstStyle/>
          <a:p>
            <a:pPr algn="l"/>
            <a:r>
              <a:rPr lang="en-CA" b="1" i="0" dirty="0">
                <a:effectLst/>
              </a:rPr>
              <a:t>RDDs in Parallel Programming and Spark</a:t>
            </a:r>
          </a:p>
        </p:txBody>
      </p:sp>
      <p:sp>
        <p:nvSpPr>
          <p:cNvPr id="5" name="TextBox 4">
            <a:extLst>
              <a:ext uri="{FF2B5EF4-FFF2-40B4-BE49-F238E27FC236}">
                <a16:creationId xmlns:a16="http://schemas.microsoft.com/office/drawing/2014/main" id="{41DC6751-0238-75EE-34BC-894E2464F078}"/>
              </a:ext>
            </a:extLst>
          </p:cNvPr>
          <p:cNvSpPr txBox="1"/>
          <p:nvPr/>
        </p:nvSpPr>
        <p:spPr>
          <a:xfrm>
            <a:off x="4052208" y="0"/>
            <a:ext cx="6123214" cy="954107"/>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Describe Resilient Distributed Datasets, </a:t>
            </a:r>
          </a:p>
          <a:p>
            <a:pPr marL="285750" indent="-285750" algn="l">
              <a:buFont typeface="Wingdings" pitchFamily="2" charset="2"/>
              <a:buChar char="q"/>
            </a:pPr>
            <a:r>
              <a:rPr lang="en-CA" sz="1400" b="0" i="0" dirty="0">
                <a:solidFill>
                  <a:srgbClr val="333333"/>
                </a:solidFill>
                <a:effectLst/>
                <a:latin typeface="OpenSans"/>
              </a:rPr>
              <a:t>explain how to use Resilient Distributed Datasets in Spark, </a:t>
            </a:r>
          </a:p>
          <a:p>
            <a:pPr marL="285750" indent="-285750" algn="l">
              <a:buFont typeface="Wingdings" pitchFamily="2" charset="2"/>
              <a:buChar char="q"/>
            </a:pPr>
            <a:r>
              <a:rPr lang="en-CA" sz="1400" b="0" i="0" dirty="0">
                <a:solidFill>
                  <a:srgbClr val="333333"/>
                </a:solidFill>
                <a:effectLst/>
                <a:latin typeface="OpenSans"/>
              </a:rPr>
              <a:t>explain RDD transformation and actions, and list</a:t>
            </a:r>
          </a:p>
          <a:p>
            <a:pPr marL="285750" indent="-285750" algn="l">
              <a:buFont typeface="Wingdings" pitchFamily="2" charset="2"/>
              <a:buChar char="q"/>
            </a:pPr>
            <a:r>
              <a:rPr lang="en-CA" sz="1400" b="0" i="0" dirty="0">
                <a:solidFill>
                  <a:srgbClr val="333333"/>
                </a:solidFill>
                <a:effectLst/>
                <a:latin typeface="OpenSans"/>
              </a:rPr>
              <a:t>fundamental transformations and actions</a:t>
            </a:r>
          </a:p>
        </p:txBody>
      </p:sp>
      <p:pic>
        <p:nvPicPr>
          <p:cNvPr id="7" name="Picture 6">
            <a:extLst>
              <a:ext uri="{FF2B5EF4-FFF2-40B4-BE49-F238E27FC236}">
                <a16:creationId xmlns:a16="http://schemas.microsoft.com/office/drawing/2014/main" id="{3F4081F6-DA16-EEA2-43F4-C30AC97840AF}"/>
              </a:ext>
            </a:extLst>
          </p:cNvPr>
          <p:cNvPicPr>
            <a:picLocks noChangeAspect="1"/>
          </p:cNvPicPr>
          <p:nvPr/>
        </p:nvPicPr>
        <p:blipFill>
          <a:blip r:embed="rId2"/>
          <a:stretch>
            <a:fillRect/>
          </a:stretch>
        </p:blipFill>
        <p:spPr>
          <a:xfrm>
            <a:off x="166008" y="954107"/>
            <a:ext cx="7772400" cy="4156794"/>
          </a:xfrm>
          <a:prstGeom prst="rect">
            <a:avLst/>
          </a:prstGeom>
        </p:spPr>
      </p:pic>
      <p:sp>
        <p:nvSpPr>
          <p:cNvPr id="9" name="TextBox 8">
            <a:extLst>
              <a:ext uri="{FF2B5EF4-FFF2-40B4-BE49-F238E27FC236}">
                <a16:creationId xmlns:a16="http://schemas.microsoft.com/office/drawing/2014/main" id="{42E64E69-A073-F27C-44DB-2E8928B5AA94}"/>
              </a:ext>
            </a:extLst>
          </p:cNvPr>
          <p:cNvSpPr txBox="1"/>
          <p:nvPr/>
        </p:nvSpPr>
        <p:spPr>
          <a:xfrm>
            <a:off x="296634" y="5438923"/>
            <a:ext cx="11111593" cy="338554"/>
          </a:xfrm>
          <a:prstGeom prst="rect">
            <a:avLst/>
          </a:prstGeom>
          <a:noFill/>
        </p:spPr>
        <p:txBody>
          <a:bodyPr wrap="square">
            <a:spAutoFit/>
          </a:bodyPr>
          <a:lstStyle/>
          <a:p>
            <a:pPr marL="285750" indent="-285750" algn="l">
              <a:buFont typeface="Arial" panose="020B0604020202020204" pitchFamily="34" charset="0"/>
              <a:buChar char="•"/>
            </a:pPr>
            <a:r>
              <a:rPr lang="en-CA" sz="1600" b="0" i="0" dirty="0">
                <a:solidFill>
                  <a:srgbClr val="333333"/>
                </a:solidFill>
                <a:effectLst/>
                <a:latin typeface="OpenSans"/>
              </a:rPr>
              <a:t>Resilient Distributed Datasets, known as RDDs, are Spark's primary data abstraction and are partitioned across a cluster's nodes.</a:t>
            </a:r>
          </a:p>
        </p:txBody>
      </p:sp>
    </p:spTree>
    <p:extLst>
      <p:ext uri="{BB962C8B-B14F-4D97-AF65-F5344CB8AC3E}">
        <p14:creationId xmlns:p14="http://schemas.microsoft.com/office/powerpoint/2010/main" val="2370005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FCA535-395F-0C04-501C-22FF3B113AEC}"/>
              </a:ext>
            </a:extLst>
          </p:cNvPr>
          <p:cNvSpPr txBox="1"/>
          <p:nvPr/>
        </p:nvSpPr>
        <p:spPr>
          <a:xfrm>
            <a:off x="0" y="2091690"/>
            <a:ext cx="12100559" cy="393684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After analyzing the dataset, your next step is to plan for any needed dataset transformations.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goal of a transformation is to retain only relevant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Transformation techniques can include filtering the data, joining with other data sources, or performing columnar operations.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Columnar operations are actions such as multiplying each column by a specific number, converting data from one unit to another, such as converting miles per gallon to kilometers per liter.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Another common transformation technique is to group or aggregate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Sometimes a downstream application may require aggregated data, such as a quarterly sales report that does not need to display every transaction but needs to show the aggregated total quarterly sales and revenue numbers.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Many transformations are domain-specific data augmentation processes.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effort needed can vary depending on the domain and the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scientific datasets involving multiple, differing measurements may require more columnar operations and unit conversions, while financial data can require more aggregation and averaging tasks.</a:t>
            </a:r>
          </a:p>
        </p:txBody>
      </p:sp>
      <p:pic>
        <p:nvPicPr>
          <p:cNvPr id="4" name="Picture 3">
            <a:extLst>
              <a:ext uri="{FF2B5EF4-FFF2-40B4-BE49-F238E27FC236}">
                <a16:creationId xmlns:a16="http://schemas.microsoft.com/office/drawing/2014/main" id="{49B3B09F-034A-318B-7955-330B78E675A0}"/>
              </a:ext>
            </a:extLst>
          </p:cNvPr>
          <p:cNvPicPr>
            <a:picLocks noChangeAspect="1"/>
          </p:cNvPicPr>
          <p:nvPr/>
        </p:nvPicPr>
        <p:blipFill>
          <a:blip r:embed="rId2"/>
          <a:stretch>
            <a:fillRect/>
          </a:stretch>
        </p:blipFill>
        <p:spPr>
          <a:xfrm>
            <a:off x="0" y="-1"/>
            <a:ext cx="5566410" cy="1954959"/>
          </a:xfrm>
          <a:prstGeom prst="rect">
            <a:avLst/>
          </a:prstGeom>
        </p:spPr>
      </p:pic>
    </p:spTree>
    <p:extLst>
      <p:ext uri="{BB962C8B-B14F-4D97-AF65-F5344CB8AC3E}">
        <p14:creationId xmlns:p14="http://schemas.microsoft.com/office/powerpoint/2010/main" val="1521117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333A7C-8A54-EF6F-1110-47A5ADECE3A7}"/>
              </a:ext>
            </a:extLst>
          </p:cNvPr>
          <p:cNvPicPr>
            <a:picLocks noChangeAspect="1"/>
          </p:cNvPicPr>
          <p:nvPr/>
        </p:nvPicPr>
        <p:blipFill>
          <a:blip r:embed="rId2"/>
          <a:stretch>
            <a:fillRect/>
          </a:stretch>
        </p:blipFill>
        <p:spPr>
          <a:xfrm>
            <a:off x="0" y="139700"/>
            <a:ext cx="5067300" cy="2463800"/>
          </a:xfrm>
          <a:prstGeom prst="rect">
            <a:avLst/>
          </a:prstGeom>
        </p:spPr>
      </p:pic>
      <p:pic>
        <p:nvPicPr>
          <p:cNvPr id="3" name="Picture 2">
            <a:extLst>
              <a:ext uri="{FF2B5EF4-FFF2-40B4-BE49-F238E27FC236}">
                <a16:creationId xmlns:a16="http://schemas.microsoft.com/office/drawing/2014/main" id="{66E89F33-1981-8663-38B8-547767CF0459}"/>
              </a:ext>
            </a:extLst>
          </p:cNvPr>
          <p:cNvPicPr>
            <a:picLocks noChangeAspect="1"/>
          </p:cNvPicPr>
          <p:nvPr/>
        </p:nvPicPr>
        <p:blipFill>
          <a:blip r:embed="rId3"/>
          <a:stretch>
            <a:fillRect/>
          </a:stretch>
        </p:blipFill>
        <p:spPr>
          <a:xfrm>
            <a:off x="90170" y="3429000"/>
            <a:ext cx="5702088" cy="3031490"/>
          </a:xfrm>
          <a:prstGeom prst="rect">
            <a:avLst/>
          </a:prstGeom>
        </p:spPr>
      </p:pic>
      <p:sp>
        <p:nvSpPr>
          <p:cNvPr id="5" name="TextBox 4">
            <a:extLst>
              <a:ext uri="{FF2B5EF4-FFF2-40B4-BE49-F238E27FC236}">
                <a16:creationId xmlns:a16="http://schemas.microsoft.com/office/drawing/2014/main" id="{00E9FDE6-C735-4FBB-1FBF-0C879645AFCA}"/>
              </a:ext>
            </a:extLst>
          </p:cNvPr>
          <p:cNvSpPr txBox="1"/>
          <p:nvPr/>
        </p:nvSpPr>
        <p:spPr>
          <a:xfrm>
            <a:off x="5220970" y="139700"/>
            <a:ext cx="6971030" cy="135152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Here are some simple examples of transformations on the </a:t>
            </a:r>
            <a:r>
              <a:rPr lang="en-CA" sz="1400" b="0" i="0" dirty="0" err="1">
                <a:solidFill>
                  <a:srgbClr val="333333"/>
                </a:solidFill>
                <a:effectLst/>
                <a:latin typeface="OpenSans"/>
              </a:rPr>
              <a:t>mtcars</a:t>
            </a:r>
            <a:r>
              <a:rPr lang="en-CA" sz="1400" b="0" i="0" dirty="0">
                <a:solidFill>
                  <a:srgbClr val="333333"/>
                </a:solidFill>
                <a:effectLst/>
                <a:latin typeface="OpenSans"/>
              </a:rPr>
              <a:t> dataset.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filter function helps locate specific criteria within the dataset.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this case, the task is to filter the dataset for cars that have a mileage, or mpg, of less than 18 miles per gallon. </a:t>
            </a:r>
          </a:p>
        </p:txBody>
      </p:sp>
      <p:sp>
        <p:nvSpPr>
          <p:cNvPr id="7" name="TextBox 6">
            <a:extLst>
              <a:ext uri="{FF2B5EF4-FFF2-40B4-BE49-F238E27FC236}">
                <a16:creationId xmlns:a16="http://schemas.microsoft.com/office/drawing/2014/main" id="{45925E1E-C441-2F47-ADFB-D6CFA4EB9CCB}"/>
              </a:ext>
            </a:extLst>
          </p:cNvPr>
          <p:cNvSpPr txBox="1"/>
          <p:nvPr/>
        </p:nvSpPr>
        <p:spPr>
          <a:xfrm>
            <a:off x="5886449" y="3793689"/>
            <a:ext cx="6215381" cy="232102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Here is an example of aggregating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this example, the transformation aggregates all the records with the same number of cylinders, as seen in the "</a:t>
            </a:r>
            <a:r>
              <a:rPr lang="en-CA" sz="1400" b="0" i="0" dirty="0" err="1">
                <a:solidFill>
                  <a:srgbClr val="333333"/>
                </a:solidFill>
                <a:effectLst/>
                <a:latin typeface="OpenSans"/>
              </a:rPr>
              <a:t>cyl</a:t>
            </a:r>
            <a:r>
              <a:rPr lang="en-CA" sz="1400" b="0" i="0" dirty="0">
                <a:solidFill>
                  <a:srgbClr val="333333"/>
                </a:solidFill>
                <a:effectLst/>
                <a:latin typeface="OpenSans"/>
              </a:rPr>
              <a:t>" column, counts the number of vehicles with the specified number of cylinders, and sorts the data to list the number of units for each cylinder category in ascending order.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We can see that 14 cars have an 8-cylinder engine and 11 cars have a 4-cylinder engine. </a:t>
            </a:r>
          </a:p>
        </p:txBody>
      </p:sp>
    </p:spTree>
    <p:extLst>
      <p:ext uri="{BB962C8B-B14F-4D97-AF65-F5344CB8AC3E}">
        <p14:creationId xmlns:p14="http://schemas.microsoft.com/office/powerpoint/2010/main" val="3483991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66B99D-3890-D98B-9D5E-4B7D0DEE39BC}"/>
              </a:ext>
            </a:extLst>
          </p:cNvPr>
          <p:cNvPicPr>
            <a:picLocks noChangeAspect="1"/>
          </p:cNvPicPr>
          <p:nvPr/>
        </p:nvPicPr>
        <p:blipFill>
          <a:blip r:embed="rId2"/>
          <a:stretch>
            <a:fillRect/>
          </a:stretch>
        </p:blipFill>
        <p:spPr>
          <a:xfrm>
            <a:off x="3575050" y="2127250"/>
            <a:ext cx="5041900" cy="2603500"/>
          </a:xfrm>
          <a:prstGeom prst="rect">
            <a:avLst/>
          </a:prstGeom>
        </p:spPr>
      </p:pic>
    </p:spTree>
    <p:extLst>
      <p:ext uri="{BB962C8B-B14F-4D97-AF65-F5344CB8AC3E}">
        <p14:creationId xmlns:p14="http://schemas.microsoft.com/office/powerpoint/2010/main" val="1271579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0AD026-A76F-4B0A-9D40-BAF7441A8BC6}"/>
              </a:ext>
            </a:extLst>
          </p:cNvPr>
          <p:cNvSpPr txBox="1"/>
          <p:nvPr/>
        </p:nvSpPr>
        <p:spPr>
          <a:xfrm>
            <a:off x="225743" y="192524"/>
            <a:ext cx="6097904" cy="369332"/>
          </a:xfrm>
          <a:prstGeom prst="rect">
            <a:avLst/>
          </a:prstGeom>
          <a:noFill/>
        </p:spPr>
        <p:txBody>
          <a:bodyPr wrap="square">
            <a:spAutoFit/>
          </a:bodyPr>
          <a:lstStyle/>
          <a:p>
            <a:pPr algn="l"/>
            <a:r>
              <a:rPr lang="en-CA" b="1" i="0" dirty="0">
                <a:effectLst/>
              </a:rPr>
              <a:t>Real-world usage of </a:t>
            </a:r>
            <a:r>
              <a:rPr lang="en-CA" b="1" i="0" dirty="0" err="1">
                <a:effectLst/>
              </a:rPr>
              <a:t>SparkSQL</a:t>
            </a:r>
            <a:endParaRPr lang="en-CA" b="1" i="0" dirty="0">
              <a:effectLst/>
            </a:endParaRPr>
          </a:p>
        </p:txBody>
      </p:sp>
      <p:sp>
        <p:nvSpPr>
          <p:cNvPr id="5" name="TextBox 4">
            <a:extLst>
              <a:ext uri="{FF2B5EF4-FFF2-40B4-BE49-F238E27FC236}">
                <a16:creationId xmlns:a16="http://schemas.microsoft.com/office/drawing/2014/main" id="{17D5619F-1C8C-0F56-62DD-6950B4A8820D}"/>
              </a:ext>
            </a:extLst>
          </p:cNvPr>
          <p:cNvSpPr txBox="1"/>
          <p:nvPr/>
        </p:nvSpPr>
        <p:spPr>
          <a:xfrm>
            <a:off x="3391853" y="192524"/>
            <a:ext cx="6097904" cy="954107"/>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Define Spark SQL, </a:t>
            </a:r>
          </a:p>
          <a:p>
            <a:pPr marL="285750" indent="-285750" algn="l">
              <a:buFont typeface="Wingdings" pitchFamily="2" charset="2"/>
              <a:buChar char="q"/>
            </a:pPr>
            <a:r>
              <a:rPr lang="en-CA" sz="1400" b="0" i="0" dirty="0">
                <a:solidFill>
                  <a:srgbClr val="333333"/>
                </a:solidFill>
                <a:effectLst/>
                <a:latin typeface="OpenSans"/>
              </a:rPr>
              <a:t>create a table view in Spark SQL, </a:t>
            </a:r>
          </a:p>
          <a:p>
            <a:pPr marL="285750" indent="-285750" algn="l">
              <a:buFont typeface="Wingdings" pitchFamily="2" charset="2"/>
              <a:buChar char="q"/>
            </a:pPr>
            <a:r>
              <a:rPr lang="en-CA" sz="1400" b="0" i="0" dirty="0">
                <a:solidFill>
                  <a:srgbClr val="333333"/>
                </a:solidFill>
                <a:effectLst/>
                <a:latin typeface="OpenSans"/>
              </a:rPr>
              <a:t>explain how to aggregate data using Spark SQL, </a:t>
            </a:r>
          </a:p>
          <a:p>
            <a:pPr marL="285750" indent="-285750" algn="l">
              <a:buFont typeface="Wingdings" pitchFamily="2" charset="2"/>
              <a:buChar char="q"/>
            </a:pPr>
            <a:r>
              <a:rPr lang="en-CA" sz="1400" b="0" i="0" dirty="0">
                <a:solidFill>
                  <a:srgbClr val="333333"/>
                </a:solidFill>
                <a:effectLst/>
                <a:latin typeface="OpenSans"/>
              </a:rPr>
              <a:t>explain the various data sources Spark SQL supports.</a:t>
            </a:r>
          </a:p>
        </p:txBody>
      </p:sp>
      <p:pic>
        <p:nvPicPr>
          <p:cNvPr id="6" name="Picture 5">
            <a:extLst>
              <a:ext uri="{FF2B5EF4-FFF2-40B4-BE49-F238E27FC236}">
                <a16:creationId xmlns:a16="http://schemas.microsoft.com/office/drawing/2014/main" id="{D851F1EC-D9FE-B87C-36B9-0BCF7D24A771}"/>
              </a:ext>
            </a:extLst>
          </p:cNvPr>
          <p:cNvPicPr>
            <a:picLocks noChangeAspect="1"/>
          </p:cNvPicPr>
          <p:nvPr/>
        </p:nvPicPr>
        <p:blipFill>
          <a:blip r:embed="rId2"/>
          <a:stretch>
            <a:fillRect/>
          </a:stretch>
        </p:blipFill>
        <p:spPr>
          <a:xfrm>
            <a:off x="0" y="3741420"/>
            <a:ext cx="4724400" cy="2590800"/>
          </a:xfrm>
          <a:prstGeom prst="rect">
            <a:avLst/>
          </a:prstGeom>
        </p:spPr>
      </p:pic>
      <p:pic>
        <p:nvPicPr>
          <p:cNvPr id="7" name="Picture 6">
            <a:extLst>
              <a:ext uri="{FF2B5EF4-FFF2-40B4-BE49-F238E27FC236}">
                <a16:creationId xmlns:a16="http://schemas.microsoft.com/office/drawing/2014/main" id="{EAFE7EF2-D4D3-AF17-F81F-C457006AE013}"/>
              </a:ext>
            </a:extLst>
          </p:cNvPr>
          <p:cNvPicPr>
            <a:picLocks noChangeAspect="1"/>
          </p:cNvPicPr>
          <p:nvPr/>
        </p:nvPicPr>
        <p:blipFill>
          <a:blip r:embed="rId3"/>
          <a:stretch>
            <a:fillRect/>
          </a:stretch>
        </p:blipFill>
        <p:spPr>
          <a:xfrm>
            <a:off x="0" y="1407160"/>
            <a:ext cx="4914900" cy="1803400"/>
          </a:xfrm>
          <a:prstGeom prst="rect">
            <a:avLst/>
          </a:prstGeom>
        </p:spPr>
      </p:pic>
      <p:sp>
        <p:nvSpPr>
          <p:cNvPr id="9" name="TextBox 8">
            <a:extLst>
              <a:ext uri="{FF2B5EF4-FFF2-40B4-BE49-F238E27FC236}">
                <a16:creationId xmlns:a16="http://schemas.microsoft.com/office/drawing/2014/main" id="{13A7E2EC-FFF9-DB09-84F7-1F14710D6DA3}"/>
              </a:ext>
            </a:extLst>
          </p:cNvPr>
          <p:cNvSpPr txBox="1"/>
          <p:nvPr/>
        </p:nvSpPr>
        <p:spPr>
          <a:xfrm>
            <a:off x="4724400" y="3876310"/>
            <a:ext cx="7368540"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first step to running SQL queries in Spark SQL is to create a </a:t>
            </a:r>
            <a:r>
              <a:rPr lang="en-CA" sz="1400" b="1" i="0" dirty="0">
                <a:solidFill>
                  <a:srgbClr val="333333"/>
                </a:solidFill>
                <a:effectLst/>
                <a:latin typeface="OpenSans"/>
              </a:rPr>
              <a:t>table view</a:t>
            </a:r>
            <a:r>
              <a:rPr lang="en-CA" sz="1400" b="0" i="0" dirty="0">
                <a:solidFill>
                  <a:srgbClr val="333333"/>
                </a:solidFill>
                <a:effectLst/>
                <a:latin typeface="OpenSans"/>
              </a:rPr>
              <a:t>. A table view is a temporary table used to run SQL queries.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SQL supports both </a:t>
            </a:r>
            <a:r>
              <a:rPr lang="en-CA" sz="1400" b="1" i="0" dirty="0">
                <a:solidFill>
                  <a:srgbClr val="333333"/>
                </a:solidFill>
                <a:effectLst/>
                <a:latin typeface="OpenSans"/>
              </a:rPr>
              <a:t>temporary and global temporary table views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temporary view has local scope.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Local scope </a:t>
            </a:r>
            <a:r>
              <a:rPr lang="en-CA" sz="1400" b="0" i="0" dirty="0">
                <a:solidFill>
                  <a:srgbClr val="333333"/>
                </a:solidFill>
                <a:effectLst/>
                <a:latin typeface="OpenSans"/>
              </a:rPr>
              <a:t>means that the view exists only within </a:t>
            </a:r>
            <a:r>
              <a:rPr lang="en-CA" sz="1400" b="1" i="0" dirty="0">
                <a:solidFill>
                  <a:srgbClr val="333333"/>
                </a:solidFill>
                <a:effectLst/>
                <a:latin typeface="OpenSans"/>
              </a:rPr>
              <a:t>the current spark session on the current node</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a:t>
            </a:r>
            <a:r>
              <a:rPr lang="en-CA" sz="1400" b="1" i="0" dirty="0">
                <a:solidFill>
                  <a:srgbClr val="333333"/>
                </a:solidFill>
                <a:effectLst/>
                <a:latin typeface="OpenSans"/>
              </a:rPr>
              <a:t>global temporary </a:t>
            </a:r>
            <a:r>
              <a:rPr lang="en-CA" sz="1400" b="0" i="0" dirty="0">
                <a:solidFill>
                  <a:srgbClr val="333333"/>
                </a:solidFill>
                <a:effectLst/>
                <a:latin typeface="OpenSans"/>
              </a:rPr>
              <a:t>view, however, exists within the </a:t>
            </a:r>
            <a:r>
              <a:rPr lang="en-CA" sz="1400" b="1" i="0" dirty="0">
                <a:solidFill>
                  <a:srgbClr val="333333"/>
                </a:solidFill>
                <a:effectLst/>
                <a:latin typeface="OpenSans"/>
              </a:rPr>
              <a:t>general Spark application</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global temporary view is </a:t>
            </a:r>
            <a:r>
              <a:rPr lang="en-CA" sz="1400" b="1" i="0" dirty="0">
                <a:solidFill>
                  <a:srgbClr val="333333"/>
                </a:solidFill>
                <a:effectLst/>
                <a:highlight>
                  <a:srgbClr val="FFFF00"/>
                </a:highlight>
                <a:latin typeface="OpenSans"/>
              </a:rPr>
              <a:t>shareable across different Spark sessions</a:t>
            </a:r>
            <a:r>
              <a:rPr lang="en-CA" sz="1400" b="0" i="0" dirty="0">
                <a:solidFill>
                  <a:srgbClr val="333333"/>
                </a:solidFill>
                <a:effectLst/>
                <a:latin typeface="OpenSans"/>
              </a:rPr>
              <a:t>.</a:t>
            </a:r>
          </a:p>
        </p:txBody>
      </p:sp>
      <p:sp>
        <p:nvSpPr>
          <p:cNvPr id="11" name="TextBox 10">
            <a:extLst>
              <a:ext uri="{FF2B5EF4-FFF2-40B4-BE49-F238E27FC236}">
                <a16:creationId xmlns:a16="http://schemas.microsoft.com/office/drawing/2014/main" id="{913E6580-B6FF-368C-19F6-ABBB877895AB}"/>
              </a:ext>
            </a:extLst>
          </p:cNvPr>
          <p:cNvSpPr txBox="1"/>
          <p:nvPr/>
        </p:nvSpPr>
        <p:spPr>
          <a:xfrm>
            <a:off x="4827270" y="1477756"/>
            <a:ext cx="7368540" cy="102835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SQL Is a Spark module for structured data processing.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SQL is used to run SQL queries on Spark </a:t>
            </a:r>
            <a:r>
              <a:rPr lang="en-CA" sz="1400" b="0" i="0" dirty="0" err="1">
                <a:solidFill>
                  <a:srgbClr val="333333"/>
                </a:solidFill>
                <a:effectLst/>
                <a:latin typeface="OpenSans"/>
              </a:rPr>
              <a:t>DataFrames</a:t>
            </a:r>
            <a:r>
              <a:rPr lang="en-CA" sz="1400" b="0" i="0" dirty="0">
                <a:solidFill>
                  <a:srgbClr val="333333"/>
                </a:solidFill>
                <a:effectLst/>
                <a:latin typeface="OpenSans"/>
              </a:rPr>
              <a:t> and has available APIs in Java, Scala, Python, and R. </a:t>
            </a:r>
          </a:p>
        </p:txBody>
      </p:sp>
    </p:spTree>
    <p:extLst>
      <p:ext uri="{BB962C8B-B14F-4D97-AF65-F5344CB8AC3E}">
        <p14:creationId xmlns:p14="http://schemas.microsoft.com/office/powerpoint/2010/main" val="1733169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1F628C-DEB2-5321-7B2B-57F90D6447AB}"/>
              </a:ext>
            </a:extLst>
          </p:cNvPr>
          <p:cNvPicPr>
            <a:picLocks noChangeAspect="1"/>
          </p:cNvPicPr>
          <p:nvPr/>
        </p:nvPicPr>
        <p:blipFill>
          <a:blip r:embed="rId2"/>
          <a:stretch>
            <a:fillRect/>
          </a:stretch>
        </p:blipFill>
        <p:spPr>
          <a:xfrm>
            <a:off x="182880" y="118110"/>
            <a:ext cx="5132070" cy="2627620"/>
          </a:xfrm>
          <a:prstGeom prst="rect">
            <a:avLst/>
          </a:prstGeom>
        </p:spPr>
      </p:pic>
      <p:sp>
        <p:nvSpPr>
          <p:cNvPr id="4" name="TextBox 3">
            <a:extLst>
              <a:ext uri="{FF2B5EF4-FFF2-40B4-BE49-F238E27FC236}">
                <a16:creationId xmlns:a16="http://schemas.microsoft.com/office/drawing/2014/main" id="{F2350162-74F6-7EF9-8229-B2D97EEAF295}"/>
              </a:ext>
            </a:extLst>
          </p:cNvPr>
          <p:cNvSpPr txBox="1"/>
          <p:nvPr/>
        </p:nvSpPr>
        <p:spPr>
          <a:xfrm>
            <a:off x="5620703" y="3764756"/>
            <a:ext cx="6571297" cy="102835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Here is the same example, but this time, you are creating a Global Temporary View.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Note the minor syntax change, including the "Global" prefix to the function name and the "global temp" prefix to the view name.</a:t>
            </a:r>
          </a:p>
        </p:txBody>
      </p:sp>
      <p:sp>
        <p:nvSpPr>
          <p:cNvPr id="6" name="TextBox 5">
            <a:extLst>
              <a:ext uri="{FF2B5EF4-FFF2-40B4-BE49-F238E27FC236}">
                <a16:creationId xmlns:a16="http://schemas.microsoft.com/office/drawing/2014/main" id="{519073BA-530A-6721-15A5-051C449EF5E0}"/>
              </a:ext>
            </a:extLst>
          </p:cNvPr>
          <p:cNvSpPr txBox="1"/>
          <p:nvPr/>
        </p:nvSpPr>
        <p:spPr>
          <a:xfrm>
            <a:off x="5540693" y="118110"/>
            <a:ext cx="6571296" cy="167468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Here is an example that shows how to create a temporary view in Python using </a:t>
            </a:r>
            <a:r>
              <a:rPr lang="en-CA" sz="1400" b="0" i="0" dirty="0" err="1">
                <a:solidFill>
                  <a:srgbClr val="333333"/>
                </a:solidFill>
                <a:effectLst/>
                <a:latin typeface="OpenSans"/>
              </a:rPr>
              <a:t>PySpark</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first create the </a:t>
            </a:r>
            <a:r>
              <a:rPr lang="en-CA" sz="1400" b="0" i="0" dirty="0" err="1">
                <a:solidFill>
                  <a:srgbClr val="333333"/>
                </a:solidFill>
                <a:effectLst/>
                <a:latin typeface="OpenSans"/>
              </a:rPr>
              <a:t>DataFrame</a:t>
            </a:r>
            <a:r>
              <a:rPr lang="en-CA" sz="1400" b="0" i="0" dirty="0">
                <a:solidFill>
                  <a:srgbClr val="333333"/>
                </a:solidFill>
                <a:effectLst/>
                <a:latin typeface="OpenSans"/>
              </a:rPr>
              <a:t> from the JSON file, then create a temporary view called "people."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then run a SQL query using this view.</a:t>
            </a:r>
          </a:p>
        </p:txBody>
      </p:sp>
      <p:pic>
        <p:nvPicPr>
          <p:cNvPr id="7" name="Picture 6">
            <a:extLst>
              <a:ext uri="{FF2B5EF4-FFF2-40B4-BE49-F238E27FC236}">
                <a16:creationId xmlns:a16="http://schemas.microsoft.com/office/drawing/2014/main" id="{4C9DF2EF-CEFE-9EC6-F178-52CBB3C194A5}"/>
              </a:ext>
            </a:extLst>
          </p:cNvPr>
          <p:cNvPicPr>
            <a:picLocks noChangeAspect="1"/>
          </p:cNvPicPr>
          <p:nvPr/>
        </p:nvPicPr>
        <p:blipFill>
          <a:blip r:embed="rId3"/>
          <a:stretch>
            <a:fillRect/>
          </a:stretch>
        </p:blipFill>
        <p:spPr>
          <a:xfrm>
            <a:off x="628650" y="3429000"/>
            <a:ext cx="4686300" cy="2095500"/>
          </a:xfrm>
          <a:prstGeom prst="rect">
            <a:avLst/>
          </a:prstGeom>
        </p:spPr>
      </p:pic>
    </p:spTree>
    <p:extLst>
      <p:ext uri="{BB962C8B-B14F-4D97-AF65-F5344CB8AC3E}">
        <p14:creationId xmlns:p14="http://schemas.microsoft.com/office/powerpoint/2010/main" val="2835601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06759B-FED6-9AC0-E577-C5DEAB350670}"/>
              </a:ext>
            </a:extLst>
          </p:cNvPr>
          <p:cNvPicPr>
            <a:picLocks noChangeAspect="1"/>
          </p:cNvPicPr>
          <p:nvPr/>
        </p:nvPicPr>
        <p:blipFill>
          <a:blip r:embed="rId2"/>
          <a:stretch>
            <a:fillRect/>
          </a:stretch>
        </p:blipFill>
        <p:spPr>
          <a:xfrm>
            <a:off x="179070" y="38775"/>
            <a:ext cx="4724400" cy="2070100"/>
          </a:xfrm>
          <a:prstGeom prst="rect">
            <a:avLst/>
          </a:prstGeom>
        </p:spPr>
      </p:pic>
      <p:sp>
        <p:nvSpPr>
          <p:cNvPr id="4" name="TextBox 3">
            <a:extLst>
              <a:ext uri="{FF2B5EF4-FFF2-40B4-BE49-F238E27FC236}">
                <a16:creationId xmlns:a16="http://schemas.microsoft.com/office/drawing/2014/main" id="{C53C9FAA-99AC-E15A-8D93-8A3E3951E428}"/>
              </a:ext>
            </a:extLst>
          </p:cNvPr>
          <p:cNvSpPr txBox="1"/>
          <p:nvPr/>
        </p:nvSpPr>
        <p:spPr>
          <a:xfrm>
            <a:off x="5257800" y="38775"/>
            <a:ext cx="6755130" cy="167468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Aggregation, a standard Spark SQL process, is generally used to present grouped statistics. </a:t>
            </a:r>
          </a:p>
          <a:p>
            <a:pPr marL="285750" indent="-285750" algn="l">
              <a:lnSpc>
                <a:spcPct val="150000"/>
              </a:lnSpc>
              <a:buFont typeface="Arial" panose="020B0604020202020204" pitchFamily="34" charset="0"/>
              <a:buChar char="•"/>
            </a:pPr>
            <a:r>
              <a:rPr lang="en-CA" sz="1400" b="0" i="0" dirty="0" err="1">
                <a:solidFill>
                  <a:srgbClr val="333333"/>
                </a:solidFill>
                <a:effectLst/>
                <a:latin typeface="OpenSans"/>
              </a:rPr>
              <a:t>DataFrames</a:t>
            </a:r>
            <a:r>
              <a:rPr lang="en-CA" sz="1400" b="0" i="0" dirty="0">
                <a:solidFill>
                  <a:srgbClr val="333333"/>
                </a:solidFill>
                <a:effectLst/>
                <a:latin typeface="OpenSans"/>
              </a:rPr>
              <a:t> come inbuilt with commonly used aggregation functions such as count, average, max, and others.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also perform aggregation programmatically using SQL queries and table views.</a:t>
            </a:r>
          </a:p>
        </p:txBody>
      </p:sp>
      <p:pic>
        <p:nvPicPr>
          <p:cNvPr id="5" name="Picture 4">
            <a:extLst>
              <a:ext uri="{FF2B5EF4-FFF2-40B4-BE49-F238E27FC236}">
                <a16:creationId xmlns:a16="http://schemas.microsoft.com/office/drawing/2014/main" id="{4BD30620-F35A-C822-1976-0EC9C855886F}"/>
              </a:ext>
            </a:extLst>
          </p:cNvPr>
          <p:cNvPicPr>
            <a:picLocks noChangeAspect="1"/>
          </p:cNvPicPr>
          <p:nvPr/>
        </p:nvPicPr>
        <p:blipFill>
          <a:blip r:embed="rId3"/>
          <a:stretch>
            <a:fillRect/>
          </a:stretch>
        </p:blipFill>
        <p:spPr>
          <a:xfrm>
            <a:off x="5110482" y="2428240"/>
            <a:ext cx="4711700" cy="2209800"/>
          </a:xfrm>
          <a:prstGeom prst="rect">
            <a:avLst/>
          </a:prstGeom>
        </p:spPr>
      </p:pic>
      <p:pic>
        <p:nvPicPr>
          <p:cNvPr id="6" name="Picture 5">
            <a:extLst>
              <a:ext uri="{FF2B5EF4-FFF2-40B4-BE49-F238E27FC236}">
                <a16:creationId xmlns:a16="http://schemas.microsoft.com/office/drawing/2014/main" id="{4E6DCD71-7E0E-AD42-419A-1CC6FAE052C9}"/>
              </a:ext>
            </a:extLst>
          </p:cNvPr>
          <p:cNvPicPr>
            <a:picLocks noChangeAspect="1"/>
          </p:cNvPicPr>
          <p:nvPr/>
        </p:nvPicPr>
        <p:blipFill>
          <a:blip r:embed="rId4"/>
          <a:stretch>
            <a:fillRect/>
          </a:stretch>
        </p:blipFill>
        <p:spPr>
          <a:xfrm>
            <a:off x="356870" y="2428240"/>
            <a:ext cx="4368800" cy="1841500"/>
          </a:xfrm>
          <a:prstGeom prst="rect">
            <a:avLst/>
          </a:prstGeom>
        </p:spPr>
      </p:pic>
      <p:sp>
        <p:nvSpPr>
          <p:cNvPr id="8" name="TextBox 7">
            <a:extLst>
              <a:ext uri="{FF2B5EF4-FFF2-40B4-BE49-F238E27FC236}">
                <a16:creationId xmlns:a16="http://schemas.microsoft.com/office/drawing/2014/main" id="{2B7C06C2-01C6-9F04-C3D7-EEA8B5EFFBE0}"/>
              </a:ext>
            </a:extLst>
          </p:cNvPr>
          <p:cNvSpPr txBox="1"/>
          <p:nvPr/>
        </p:nvSpPr>
        <p:spPr>
          <a:xfrm>
            <a:off x="271462" y="4638040"/>
            <a:ext cx="11604307" cy="167468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First, import your data into a </a:t>
            </a:r>
            <a:r>
              <a:rPr lang="en-CA" sz="1400" b="0" i="0" dirty="0" err="1">
                <a:solidFill>
                  <a:srgbClr val="333333"/>
                </a:solidFill>
                <a:effectLst/>
                <a:latin typeface="OpenSans"/>
              </a:rPr>
              <a:t>DataFrame</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Then, use pandas on Python to read the CSV file and create a </a:t>
            </a:r>
            <a:r>
              <a:rPr lang="en-CA" sz="1400" b="0" i="0" dirty="0" err="1">
                <a:solidFill>
                  <a:srgbClr val="333333"/>
                </a:solidFill>
                <a:effectLst/>
                <a:latin typeface="OpenSans"/>
              </a:rPr>
              <a:t>DataFrame</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apply the Select function to examine data from a specific column in detail.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example applies the select function to view the first five rows of the "mpg" column.</a:t>
            </a:r>
          </a:p>
          <a:p>
            <a:pPr marL="285750" indent="-285750" algn="l">
              <a:lnSpc>
                <a:spcPct val="150000"/>
              </a:lnSpc>
              <a:buFont typeface="Arial" panose="020B0604020202020204" pitchFamily="34" charset="0"/>
              <a:buChar char="•"/>
            </a:pPr>
            <a:r>
              <a:rPr lang="en-CA" sz="1400" dirty="0">
                <a:solidFill>
                  <a:srgbClr val="333333"/>
                </a:solidFill>
                <a:latin typeface="OpenSans"/>
              </a:rPr>
              <a:t>H</a:t>
            </a:r>
            <a:r>
              <a:rPr lang="en-CA" sz="1400" b="0" i="0" dirty="0">
                <a:solidFill>
                  <a:srgbClr val="1F1F1F"/>
                </a:solidFill>
                <a:effectLst/>
                <a:latin typeface="Source Sans Pro" panose="020B0503030403020204" pitchFamily="34" charset="0"/>
              </a:rPr>
              <a:t>ere, you can see the first few rows of the dataset.</a:t>
            </a:r>
            <a:endParaRPr lang="en-CA" sz="1400" b="0" i="0" dirty="0">
              <a:solidFill>
                <a:srgbClr val="333333"/>
              </a:solidFill>
              <a:effectLst/>
              <a:latin typeface="OpenSans"/>
            </a:endParaRPr>
          </a:p>
        </p:txBody>
      </p:sp>
      <p:pic>
        <p:nvPicPr>
          <p:cNvPr id="9" name="Picture 8">
            <a:extLst>
              <a:ext uri="{FF2B5EF4-FFF2-40B4-BE49-F238E27FC236}">
                <a16:creationId xmlns:a16="http://schemas.microsoft.com/office/drawing/2014/main" id="{B2F595AE-C423-85A7-1155-4947CDBE147C}"/>
              </a:ext>
            </a:extLst>
          </p:cNvPr>
          <p:cNvPicPr>
            <a:picLocks noChangeAspect="1"/>
          </p:cNvPicPr>
          <p:nvPr/>
        </p:nvPicPr>
        <p:blipFill>
          <a:blip r:embed="rId5"/>
          <a:stretch>
            <a:fillRect/>
          </a:stretch>
        </p:blipFill>
        <p:spPr>
          <a:xfrm>
            <a:off x="7334250" y="4638040"/>
            <a:ext cx="4381500" cy="2057400"/>
          </a:xfrm>
          <a:prstGeom prst="rect">
            <a:avLst/>
          </a:prstGeom>
        </p:spPr>
      </p:pic>
    </p:spTree>
    <p:extLst>
      <p:ext uri="{BB962C8B-B14F-4D97-AF65-F5344CB8AC3E}">
        <p14:creationId xmlns:p14="http://schemas.microsoft.com/office/powerpoint/2010/main" val="2388154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72EF46-5C3A-9EB7-08D7-FA9396EBB43A}"/>
              </a:ext>
            </a:extLst>
          </p:cNvPr>
          <p:cNvPicPr>
            <a:picLocks noChangeAspect="1"/>
          </p:cNvPicPr>
          <p:nvPr/>
        </p:nvPicPr>
        <p:blipFill>
          <a:blip r:embed="rId2"/>
          <a:stretch>
            <a:fillRect/>
          </a:stretch>
        </p:blipFill>
        <p:spPr>
          <a:xfrm>
            <a:off x="156210" y="247650"/>
            <a:ext cx="4953000" cy="2362200"/>
          </a:xfrm>
          <a:prstGeom prst="rect">
            <a:avLst/>
          </a:prstGeom>
        </p:spPr>
      </p:pic>
      <p:sp>
        <p:nvSpPr>
          <p:cNvPr id="4" name="TextBox 3">
            <a:extLst>
              <a:ext uri="{FF2B5EF4-FFF2-40B4-BE49-F238E27FC236}">
                <a16:creationId xmlns:a16="http://schemas.microsoft.com/office/drawing/2014/main" id="{2D71C864-8762-0EFE-079A-B7AD1FA9627A}"/>
              </a:ext>
            </a:extLst>
          </p:cNvPr>
          <p:cNvSpPr txBox="1"/>
          <p:nvPr/>
        </p:nvSpPr>
        <p:spPr>
          <a:xfrm>
            <a:off x="5109210" y="0"/>
            <a:ext cx="7082790"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this example, you aggregate and group cars by the number of cylinders they have.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perform this action using two methods: The first method is to use the inbuilt functions of the </a:t>
            </a:r>
            <a:r>
              <a:rPr lang="en-CA" sz="1400" b="0" i="0" dirty="0" err="1">
                <a:solidFill>
                  <a:srgbClr val="333333"/>
                </a:solidFill>
                <a:effectLst/>
                <a:latin typeface="OpenSans"/>
              </a:rPr>
              <a:t>DataFrame</a:t>
            </a:r>
            <a:r>
              <a:rPr lang="en-CA" sz="1400" b="0" i="0" dirty="0">
                <a:solidFill>
                  <a:srgbClr val="333333"/>
                </a:solidFill>
                <a:effectLst/>
                <a:latin typeface="OpenSans"/>
              </a:rPr>
              <a:t>. You have already covered this operation in another lesson.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second method is to create a temp view for the </a:t>
            </a:r>
            <a:r>
              <a:rPr lang="en-CA" sz="1400" b="0" i="0" dirty="0" err="1">
                <a:solidFill>
                  <a:srgbClr val="333333"/>
                </a:solidFill>
                <a:effectLst/>
                <a:latin typeface="OpenSans"/>
              </a:rPr>
              <a:t>DataFrame</a:t>
            </a:r>
            <a:r>
              <a:rPr lang="en-CA" sz="1400" b="0" i="0" dirty="0">
                <a:solidFill>
                  <a:srgbClr val="333333"/>
                </a:solidFill>
                <a:effectLst/>
                <a:latin typeface="OpenSans"/>
              </a:rPr>
              <a:t>. In this example, you name the temp view "cars."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Then, you run a SQL query to group by cylinders and view the data in descending order.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Although you use different tools and functions, both approaches produce the same results.</a:t>
            </a:r>
          </a:p>
        </p:txBody>
      </p:sp>
      <p:pic>
        <p:nvPicPr>
          <p:cNvPr id="5" name="Picture 4">
            <a:extLst>
              <a:ext uri="{FF2B5EF4-FFF2-40B4-BE49-F238E27FC236}">
                <a16:creationId xmlns:a16="http://schemas.microsoft.com/office/drawing/2014/main" id="{5AED4AED-7CDF-8C04-E77B-F3D10F22215B}"/>
              </a:ext>
            </a:extLst>
          </p:cNvPr>
          <p:cNvPicPr>
            <a:picLocks noChangeAspect="1"/>
          </p:cNvPicPr>
          <p:nvPr/>
        </p:nvPicPr>
        <p:blipFill>
          <a:blip r:embed="rId3"/>
          <a:stretch>
            <a:fillRect/>
          </a:stretch>
        </p:blipFill>
        <p:spPr>
          <a:xfrm>
            <a:off x="361950" y="2777490"/>
            <a:ext cx="4953000" cy="2514600"/>
          </a:xfrm>
          <a:prstGeom prst="rect">
            <a:avLst/>
          </a:prstGeom>
        </p:spPr>
      </p:pic>
      <p:sp>
        <p:nvSpPr>
          <p:cNvPr id="8" name="TextBox 7">
            <a:extLst>
              <a:ext uri="{FF2B5EF4-FFF2-40B4-BE49-F238E27FC236}">
                <a16:creationId xmlns:a16="http://schemas.microsoft.com/office/drawing/2014/main" id="{30C5D476-7369-7A06-FFC9-343520A90280}"/>
              </a:ext>
            </a:extLst>
          </p:cNvPr>
          <p:cNvSpPr txBox="1"/>
          <p:nvPr/>
        </p:nvSpPr>
        <p:spPr>
          <a:xfrm>
            <a:off x="5314950" y="2853817"/>
            <a:ext cx="6697980" cy="199785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Next, let's look at some of the data sources that Spark SQL supports.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Parquet is a columnar format supported by many data processing systems.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SQL supports reading and writing data from Parquet files, and Spark SQL preserves the data schema.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Similarly, Spark SQL can load and write to JSON datasets by inferring the schema.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SQL also supports reading and writing data stored in Hive.</a:t>
            </a:r>
          </a:p>
        </p:txBody>
      </p:sp>
    </p:spTree>
    <p:extLst>
      <p:ext uri="{BB962C8B-B14F-4D97-AF65-F5344CB8AC3E}">
        <p14:creationId xmlns:p14="http://schemas.microsoft.com/office/powerpoint/2010/main" val="44814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75B496-EA4F-7992-D3B7-4B472259AC57}"/>
              </a:ext>
            </a:extLst>
          </p:cNvPr>
          <p:cNvPicPr>
            <a:picLocks noChangeAspect="1"/>
          </p:cNvPicPr>
          <p:nvPr/>
        </p:nvPicPr>
        <p:blipFill>
          <a:blip r:embed="rId2"/>
          <a:stretch>
            <a:fillRect/>
          </a:stretch>
        </p:blipFill>
        <p:spPr>
          <a:xfrm>
            <a:off x="1672590" y="3429000"/>
            <a:ext cx="5574030" cy="2787015"/>
          </a:xfrm>
          <a:prstGeom prst="rect">
            <a:avLst/>
          </a:prstGeom>
        </p:spPr>
      </p:pic>
    </p:spTree>
    <p:extLst>
      <p:ext uri="{BB962C8B-B14F-4D97-AF65-F5344CB8AC3E}">
        <p14:creationId xmlns:p14="http://schemas.microsoft.com/office/powerpoint/2010/main" val="4128718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9353FD-E650-1E3C-DEE6-36689282AF87}"/>
              </a:ext>
            </a:extLst>
          </p:cNvPr>
          <p:cNvSpPr txBox="1"/>
          <p:nvPr/>
        </p:nvSpPr>
        <p:spPr>
          <a:xfrm>
            <a:off x="0" y="220296"/>
            <a:ext cx="12031980" cy="5875904"/>
          </a:xfrm>
          <a:prstGeom prst="rect">
            <a:avLst/>
          </a:prstGeom>
          <a:noFill/>
        </p:spPr>
        <p:txBody>
          <a:bodyPr wrap="square">
            <a:spAutoFit/>
          </a:bodyPr>
          <a:lstStyle/>
          <a:p>
            <a:pPr algn="l">
              <a:lnSpc>
                <a:spcPct val="150000"/>
              </a:lnSpc>
            </a:pPr>
            <a:r>
              <a:rPr lang="en-CA" sz="1400" b="1" i="0" dirty="0">
                <a:solidFill>
                  <a:srgbClr val="1F1F1F"/>
                </a:solidFill>
                <a:effectLst/>
                <a:latin typeface="OpenSans"/>
              </a:rPr>
              <a:t>Summary &amp; Highlights</a:t>
            </a:r>
          </a:p>
          <a:p>
            <a:pPr algn="l">
              <a:lnSpc>
                <a:spcPct val="150000"/>
              </a:lnSpc>
            </a:pPr>
            <a:r>
              <a:rPr lang="en-CA" sz="1400" b="0" i="0" dirty="0">
                <a:solidFill>
                  <a:srgbClr val="1F1F1F"/>
                </a:solidFill>
                <a:effectLst/>
                <a:latin typeface="var(--cds-font-family-source-sans-pro)"/>
              </a:rPr>
              <a:t>In this module, you learned that:</a:t>
            </a:r>
          </a:p>
          <a:p>
            <a:pPr algn="l">
              <a:lnSpc>
                <a:spcPct val="150000"/>
              </a:lnSpc>
              <a:buFont typeface="Arial" panose="020B0604020202020204" pitchFamily="34" charset="0"/>
              <a:buChar char="•"/>
            </a:pPr>
            <a:r>
              <a:rPr lang="en-CA" sz="1400" b="0" i="0" dirty="0">
                <a:solidFill>
                  <a:srgbClr val="1F1F1F"/>
                </a:solidFill>
                <a:effectLst/>
                <a:latin typeface="var(--cds-font-family-source-sans-pro)"/>
              </a:rPr>
              <a:t>RDDs are Spark's primary data abstraction partitioned across the nodes of the cluster. Transformations leave existing RDDs intact and create new RDDs based on the transformation function. With a variety of available options, apply functions to transformations perform operations. Next, actions return computed values to the driver program. Transformations undergo lazy evaluation, meaning they are only evaluated when the driver function calls an action.</a:t>
            </a:r>
          </a:p>
          <a:p>
            <a:pPr algn="l">
              <a:lnSpc>
                <a:spcPct val="150000"/>
              </a:lnSpc>
              <a:buFont typeface="Arial" panose="020B0604020202020204" pitchFamily="34" charset="0"/>
              <a:buChar char="•"/>
            </a:pPr>
            <a:r>
              <a:rPr lang="en-CA" sz="1400" b="0" i="0" dirty="0">
                <a:solidFill>
                  <a:srgbClr val="1F1F1F"/>
                </a:solidFill>
                <a:effectLst/>
                <a:latin typeface="var(--cds-font-family-source-sans-pro)"/>
              </a:rPr>
              <a:t>A dataset is a distributed collection of data that provides the combined benefits of both RDDs and </a:t>
            </a:r>
            <a:r>
              <a:rPr lang="en-CA" sz="1400" b="0" i="0" dirty="0" err="1">
                <a:solidFill>
                  <a:srgbClr val="1F1F1F"/>
                </a:solidFill>
                <a:effectLst/>
                <a:latin typeface="var(--cds-font-family-source-sans-pro)"/>
              </a:rPr>
              <a:t>SparkSQL</a:t>
            </a:r>
            <a:r>
              <a:rPr lang="en-CA" sz="1400" b="0" i="0" dirty="0">
                <a:solidFill>
                  <a:srgbClr val="1F1F1F"/>
                </a:solidFill>
                <a:effectLst/>
                <a:latin typeface="var(--cds-font-family-source-sans-pro)"/>
              </a:rPr>
              <a:t>. Consisting of strongly typed JVM objects, datasets make use of </a:t>
            </a:r>
            <a:r>
              <a:rPr lang="en-CA" sz="1400" b="0" i="0" dirty="0" err="1">
                <a:solidFill>
                  <a:srgbClr val="1F1F1F"/>
                </a:solidFill>
                <a:effectLst/>
                <a:latin typeface="var(--cds-font-family-source-sans-pro)"/>
              </a:rPr>
              <a:t>DataFrame</a:t>
            </a:r>
            <a:r>
              <a:rPr lang="en-CA" sz="1400" b="0" i="0" dirty="0">
                <a:solidFill>
                  <a:srgbClr val="1F1F1F"/>
                </a:solidFill>
                <a:effectLst/>
                <a:latin typeface="var(--cds-font-family-source-sans-pro)"/>
              </a:rPr>
              <a:t> </a:t>
            </a:r>
            <a:r>
              <a:rPr lang="en-CA" sz="1400" b="0" i="0" dirty="0" err="1">
                <a:solidFill>
                  <a:srgbClr val="1F1F1F"/>
                </a:solidFill>
                <a:effectLst/>
                <a:latin typeface="var(--cds-font-family-source-sans-pro)"/>
              </a:rPr>
              <a:t>typesafe</a:t>
            </a:r>
            <a:r>
              <a:rPr lang="en-CA" sz="1400" b="0" i="0" dirty="0">
                <a:solidFill>
                  <a:srgbClr val="1F1F1F"/>
                </a:solidFill>
                <a:effectLst/>
                <a:latin typeface="var(--cds-font-family-source-sans-pro)"/>
              </a:rPr>
              <a:t> capabilities and extend object-oriented API capabilities. Datasets work with both Scala and Java APIs.  </a:t>
            </a:r>
            <a:r>
              <a:rPr lang="en-CA" sz="1400" b="0" i="0" dirty="0" err="1">
                <a:solidFill>
                  <a:srgbClr val="1F1F1F"/>
                </a:solidFill>
                <a:effectLst/>
                <a:latin typeface="var(--cds-font-family-source-sans-pro)"/>
              </a:rPr>
              <a:t>DataFrames</a:t>
            </a:r>
            <a:r>
              <a:rPr lang="en-CA" sz="1400" b="0" i="0" dirty="0">
                <a:solidFill>
                  <a:srgbClr val="1F1F1F"/>
                </a:solidFill>
                <a:effectLst/>
                <a:latin typeface="var(--cds-font-family-source-sans-pro)"/>
              </a:rPr>
              <a:t> are not </a:t>
            </a:r>
            <a:r>
              <a:rPr lang="en-CA" sz="1400" b="0" i="0" dirty="0" err="1">
                <a:solidFill>
                  <a:srgbClr val="1F1F1F"/>
                </a:solidFill>
                <a:effectLst/>
                <a:latin typeface="var(--cds-font-family-source-sans-pro)"/>
              </a:rPr>
              <a:t>typesafe</a:t>
            </a:r>
            <a:r>
              <a:rPr lang="en-CA" sz="1400" b="0" i="0" dirty="0">
                <a:solidFill>
                  <a:srgbClr val="1F1F1F"/>
                </a:solidFill>
                <a:effectLst/>
                <a:latin typeface="var(--cds-font-family-source-sans-pro)"/>
              </a:rPr>
              <a:t>. You can use APIs in Java, Scala, Python. Datasets are Spark's latest data abstraction.</a:t>
            </a:r>
          </a:p>
          <a:p>
            <a:pPr algn="l">
              <a:lnSpc>
                <a:spcPct val="150000"/>
              </a:lnSpc>
              <a:buFont typeface="Arial" panose="020B0604020202020204" pitchFamily="34" charset="0"/>
              <a:buChar char="•"/>
            </a:pPr>
            <a:r>
              <a:rPr lang="en-CA" sz="1400" b="0" i="0" dirty="0">
                <a:solidFill>
                  <a:srgbClr val="1F1F1F"/>
                </a:solidFill>
                <a:effectLst/>
                <a:latin typeface="var(--cds-font-family-source-sans-pro)"/>
              </a:rPr>
              <a:t>The primary goal of Spark SQL Optimization is to improve the run-time performance of a SQL query, by reducing the query’s time and memory consumption, saving organizations time and money. Catalyst is the Spark SQL built-in rule-based </a:t>
            </a:r>
            <a:r>
              <a:rPr lang="en-CA" sz="1400" b="0" i="1" u="sng" dirty="0">
                <a:solidFill>
                  <a:srgbClr val="1F1F1F"/>
                </a:solidFill>
                <a:effectLst/>
                <a:latin typeface="var(--cds-font-family-source-sans-pro)"/>
              </a:rPr>
              <a:t>query</a:t>
            </a:r>
            <a:r>
              <a:rPr lang="en-CA" sz="1400" b="0" i="0" dirty="0">
                <a:solidFill>
                  <a:srgbClr val="1F1F1F"/>
                </a:solidFill>
                <a:effectLst/>
                <a:latin typeface="var(--cds-font-family-source-sans-pro)"/>
              </a:rPr>
              <a:t> optimizer. Catalyst performs analysis, logical optimization, physical planning, and code generation. Tungsten is the Spark built-in cost-based optimizer for CPU and memory usage that enables cache-friendly computation of algorithms and data structures.</a:t>
            </a:r>
          </a:p>
          <a:p>
            <a:pPr algn="l">
              <a:lnSpc>
                <a:spcPct val="150000"/>
              </a:lnSpc>
              <a:buFont typeface="Arial" panose="020B0604020202020204" pitchFamily="34" charset="0"/>
              <a:buChar char="•"/>
            </a:pPr>
            <a:r>
              <a:rPr lang="en-CA" sz="1400" b="0" i="0" dirty="0">
                <a:solidFill>
                  <a:srgbClr val="1F1F1F"/>
                </a:solidFill>
                <a:effectLst/>
                <a:latin typeface="var(--cds-font-family-source-sans-pro)"/>
              </a:rPr>
              <a:t>Basic </a:t>
            </a:r>
            <a:r>
              <a:rPr lang="en-CA" sz="1400" b="0" i="0" dirty="0" err="1">
                <a:solidFill>
                  <a:srgbClr val="1F1F1F"/>
                </a:solidFill>
                <a:effectLst/>
                <a:latin typeface="var(--cds-font-family-source-sans-pro)"/>
              </a:rPr>
              <a:t>DataFrame</a:t>
            </a:r>
            <a:r>
              <a:rPr lang="en-CA" sz="1400" b="0" i="0" dirty="0">
                <a:solidFill>
                  <a:srgbClr val="1F1F1F"/>
                </a:solidFill>
                <a:effectLst/>
                <a:latin typeface="var(--cds-font-family-source-sans-pro)"/>
              </a:rPr>
              <a:t> operations are reading, analysis, transformation, loading, and writing. You can use a Pandas </a:t>
            </a:r>
            <a:r>
              <a:rPr lang="en-CA" sz="1400" b="0" i="0" dirty="0" err="1">
                <a:solidFill>
                  <a:srgbClr val="1F1F1F"/>
                </a:solidFill>
                <a:effectLst/>
                <a:latin typeface="var(--cds-font-family-source-sans-pro)"/>
              </a:rPr>
              <a:t>DataFrame</a:t>
            </a:r>
            <a:r>
              <a:rPr lang="en-CA" sz="1400" b="0" i="0" dirty="0">
                <a:solidFill>
                  <a:srgbClr val="1F1F1F"/>
                </a:solidFill>
                <a:effectLst/>
                <a:latin typeface="var(--cds-font-family-source-sans-pro)"/>
              </a:rPr>
              <a:t> in Python to load a dataset and apply the print schema, select function, or show function for data analysis. For transform tasks, keep only relevant data and apply functions such as filters, joins, column operations, grouping and aggregations, and other functions.</a:t>
            </a:r>
          </a:p>
          <a:p>
            <a:pPr algn="l">
              <a:lnSpc>
                <a:spcPct val="150000"/>
              </a:lnSpc>
              <a:buFont typeface="Arial" panose="020B0604020202020204" pitchFamily="34" charset="0"/>
              <a:buChar char="•"/>
            </a:pPr>
            <a:r>
              <a:rPr lang="en-CA" sz="1400" b="0" i="0" dirty="0">
                <a:solidFill>
                  <a:srgbClr val="1F1F1F"/>
                </a:solidFill>
                <a:effectLst/>
                <a:latin typeface="var(--cds-font-family-source-sans-pro)"/>
              </a:rPr>
              <a:t>Spark SQL consists of Spark modules for structured data processing that can run SQL queries on Spark </a:t>
            </a:r>
            <a:r>
              <a:rPr lang="en-CA" sz="1400" b="0" i="0" dirty="0" err="1">
                <a:solidFill>
                  <a:srgbClr val="1F1F1F"/>
                </a:solidFill>
                <a:effectLst/>
                <a:latin typeface="var(--cds-font-family-source-sans-pro)"/>
              </a:rPr>
              <a:t>DataFrames</a:t>
            </a:r>
            <a:r>
              <a:rPr lang="en-CA" sz="1400" b="0" i="0" dirty="0">
                <a:solidFill>
                  <a:srgbClr val="1F1F1F"/>
                </a:solidFill>
                <a:effectLst/>
                <a:latin typeface="var(--cds-font-family-source-sans-pro)"/>
              </a:rPr>
              <a:t> and are usable in Java, Scala, Python and R. Spark SQL supports both temporary views and global temporary views. Use a </a:t>
            </a:r>
            <a:r>
              <a:rPr lang="en-CA" sz="1400" b="0" i="0" dirty="0" err="1">
                <a:solidFill>
                  <a:srgbClr val="1F1F1F"/>
                </a:solidFill>
                <a:effectLst/>
                <a:latin typeface="var(--cds-font-family-source-sans-pro)"/>
              </a:rPr>
              <a:t>DataFrame</a:t>
            </a:r>
            <a:r>
              <a:rPr lang="en-CA" sz="1400" b="0" i="0" dirty="0">
                <a:solidFill>
                  <a:srgbClr val="1F1F1F"/>
                </a:solidFill>
                <a:effectLst/>
                <a:latin typeface="var(--cds-font-family-source-sans-pro)"/>
              </a:rPr>
              <a:t> function or an SQL Query + Table View for data aggregation. Spark SQL supports Parquet files, JSON datasets and Hive tables.</a:t>
            </a:r>
          </a:p>
        </p:txBody>
      </p:sp>
    </p:spTree>
    <p:extLst>
      <p:ext uri="{BB962C8B-B14F-4D97-AF65-F5344CB8AC3E}">
        <p14:creationId xmlns:p14="http://schemas.microsoft.com/office/powerpoint/2010/main" val="705716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AF13A-B174-8814-02D3-5C7F0241E419}"/>
              </a:ext>
            </a:extLst>
          </p:cNvPr>
          <p:cNvPicPr>
            <a:picLocks noChangeAspect="1"/>
          </p:cNvPicPr>
          <p:nvPr/>
        </p:nvPicPr>
        <p:blipFill>
          <a:blip r:embed="rId2"/>
          <a:stretch>
            <a:fillRect/>
          </a:stretch>
        </p:blipFill>
        <p:spPr>
          <a:xfrm>
            <a:off x="0" y="0"/>
            <a:ext cx="5003800" cy="1803400"/>
          </a:xfrm>
          <a:prstGeom prst="rect">
            <a:avLst/>
          </a:prstGeom>
        </p:spPr>
      </p:pic>
      <p:sp>
        <p:nvSpPr>
          <p:cNvPr id="4" name="TextBox 3">
            <a:extLst>
              <a:ext uri="{FF2B5EF4-FFF2-40B4-BE49-F238E27FC236}">
                <a16:creationId xmlns:a16="http://schemas.microsoft.com/office/drawing/2014/main" id="{BC0F256C-FF6C-D5E1-5FB4-4BC8EE28BD0C}"/>
              </a:ext>
            </a:extLst>
          </p:cNvPr>
          <p:cNvSpPr txBox="1"/>
          <p:nvPr/>
        </p:nvSpPr>
        <p:spPr>
          <a:xfrm>
            <a:off x="5214257" y="0"/>
            <a:ext cx="6977743" cy="167475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first RDD operation to explore is a Transformation.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 RDD transformation creates a new RDD from an existing RDD.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Transformations in Spark are considered lazy because Spark does not compute transformation results immediately. Instead, the results are only computed when evaluated by "actions."</a:t>
            </a:r>
          </a:p>
        </p:txBody>
      </p:sp>
      <p:sp>
        <p:nvSpPr>
          <p:cNvPr id="6" name="TextBox 5">
            <a:extLst>
              <a:ext uri="{FF2B5EF4-FFF2-40B4-BE49-F238E27FC236}">
                <a16:creationId xmlns:a16="http://schemas.microsoft.com/office/drawing/2014/main" id="{6BD9AD85-69F7-94EA-5D42-BFCAEE2F4764}"/>
              </a:ext>
            </a:extLst>
          </p:cNvPr>
          <p:cNvSpPr txBox="1"/>
          <p:nvPr/>
        </p:nvSpPr>
        <p:spPr>
          <a:xfrm>
            <a:off x="5214257" y="2441742"/>
            <a:ext cx="6977743" cy="70525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the map transformation passes each element of a dataset through a function resulting in a new RDD. </a:t>
            </a:r>
          </a:p>
        </p:txBody>
      </p:sp>
      <p:pic>
        <p:nvPicPr>
          <p:cNvPr id="7" name="Picture 6">
            <a:extLst>
              <a:ext uri="{FF2B5EF4-FFF2-40B4-BE49-F238E27FC236}">
                <a16:creationId xmlns:a16="http://schemas.microsoft.com/office/drawing/2014/main" id="{19101176-FBA7-DC98-F893-1A630FFD38B4}"/>
              </a:ext>
            </a:extLst>
          </p:cNvPr>
          <p:cNvPicPr>
            <a:picLocks noChangeAspect="1"/>
          </p:cNvPicPr>
          <p:nvPr/>
        </p:nvPicPr>
        <p:blipFill>
          <a:blip r:embed="rId3"/>
          <a:stretch>
            <a:fillRect/>
          </a:stretch>
        </p:blipFill>
        <p:spPr>
          <a:xfrm>
            <a:off x="127000" y="1899557"/>
            <a:ext cx="4749800" cy="2057400"/>
          </a:xfrm>
          <a:prstGeom prst="rect">
            <a:avLst/>
          </a:prstGeom>
        </p:spPr>
      </p:pic>
      <p:sp>
        <p:nvSpPr>
          <p:cNvPr id="9" name="TextBox 8">
            <a:extLst>
              <a:ext uri="{FF2B5EF4-FFF2-40B4-BE49-F238E27FC236}">
                <a16:creationId xmlns:a16="http://schemas.microsoft.com/office/drawing/2014/main" id="{D3AEB93C-8C50-D675-6EE1-FEFDCA228A17}"/>
              </a:ext>
            </a:extLst>
          </p:cNvPr>
          <p:cNvSpPr txBox="1"/>
          <p:nvPr/>
        </p:nvSpPr>
        <p:spPr>
          <a:xfrm>
            <a:off x="5003801" y="4794294"/>
            <a:ext cx="6948714" cy="135158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To evaluate a transformation in Spark, you use an action. The action returns a value to the driver program after running a computation.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One example is the reduce action, which aggregates all the elements of an RDD and returns the result to the driver program. </a:t>
            </a:r>
          </a:p>
        </p:txBody>
      </p:sp>
      <p:pic>
        <p:nvPicPr>
          <p:cNvPr id="10" name="Picture 9">
            <a:extLst>
              <a:ext uri="{FF2B5EF4-FFF2-40B4-BE49-F238E27FC236}">
                <a16:creationId xmlns:a16="http://schemas.microsoft.com/office/drawing/2014/main" id="{80D14F1A-6066-2B12-DE91-BE6ECC36A36D}"/>
              </a:ext>
            </a:extLst>
          </p:cNvPr>
          <p:cNvPicPr>
            <a:picLocks noChangeAspect="1"/>
          </p:cNvPicPr>
          <p:nvPr/>
        </p:nvPicPr>
        <p:blipFill>
          <a:blip r:embed="rId4"/>
          <a:stretch>
            <a:fillRect/>
          </a:stretch>
        </p:blipFill>
        <p:spPr>
          <a:xfrm>
            <a:off x="-23586" y="4379684"/>
            <a:ext cx="4965700" cy="2222500"/>
          </a:xfrm>
          <a:prstGeom prst="rect">
            <a:avLst/>
          </a:prstGeom>
        </p:spPr>
      </p:pic>
      <p:sp>
        <p:nvSpPr>
          <p:cNvPr id="11" name="TextBox 10">
            <a:extLst>
              <a:ext uri="{FF2B5EF4-FFF2-40B4-BE49-F238E27FC236}">
                <a16:creationId xmlns:a16="http://schemas.microsoft.com/office/drawing/2014/main" id="{4F64301A-7D53-6D67-78A4-B05517FE3AB7}"/>
              </a:ext>
            </a:extLst>
          </p:cNvPr>
          <p:cNvSpPr txBox="1"/>
          <p:nvPr/>
        </p:nvSpPr>
        <p:spPr>
          <a:xfrm>
            <a:off x="5094514" y="6248400"/>
            <a:ext cx="7097486" cy="646331"/>
          </a:xfrm>
          <a:prstGeom prst="rect">
            <a:avLst/>
          </a:prstGeom>
          <a:noFill/>
        </p:spPr>
        <p:txBody>
          <a:bodyPr wrap="square" rtlCol="0">
            <a:spAutoFit/>
          </a:bodyPr>
          <a:lstStyle/>
          <a:p>
            <a:r>
              <a:rPr lang="en-US" dirty="0">
                <a:solidFill>
                  <a:schemeClr val="accent2"/>
                </a:solidFill>
              </a:rPr>
              <a:t>By default, RDD transformation doesn’t perform calculations to get the transformed value. Instead, you need to call an action on it.</a:t>
            </a:r>
          </a:p>
        </p:txBody>
      </p:sp>
    </p:spTree>
    <p:extLst>
      <p:ext uri="{BB962C8B-B14F-4D97-AF65-F5344CB8AC3E}">
        <p14:creationId xmlns:p14="http://schemas.microsoft.com/office/powerpoint/2010/main" val="3414602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4BB22F-D53F-ABDB-4D72-23471FEF2B93}"/>
              </a:ext>
            </a:extLst>
          </p:cNvPr>
          <p:cNvPicPr>
            <a:picLocks noChangeAspect="1"/>
          </p:cNvPicPr>
          <p:nvPr/>
        </p:nvPicPr>
        <p:blipFill>
          <a:blip r:embed="rId2"/>
          <a:stretch>
            <a:fillRect/>
          </a:stretch>
        </p:blipFill>
        <p:spPr>
          <a:xfrm>
            <a:off x="76200" y="205013"/>
            <a:ext cx="5109986" cy="2656114"/>
          </a:xfrm>
          <a:prstGeom prst="rect">
            <a:avLst/>
          </a:prstGeom>
        </p:spPr>
      </p:pic>
      <p:sp>
        <p:nvSpPr>
          <p:cNvPr id="5" name="TextBox 4">
            <a:extLst>
              <a:ext uri="{FF2B5EF4-FFF2-40B4-BE49-F238E27FC236}">
                <a16:creationId xmlns:a16="http://schemas.microsoft.com/office/drawing/2014/main" id="{ABB9D3AC-A5A8-64F1-6D97-1FE97B0894BA}"/>
              </a:ext>
            </a:extLst>
          </p:cNvPr>
          <p:cNvSpPr txBox="1"/>
          <p:nvPr/>
        </p:nvSpPr>
        <p:spPr>
          <a:xfrm>
            <a:off x="5109986" y="0"/>
            <a:ext cx="7005814" cy="361374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But how do transformations and actions happen? Spark uses a unique data structure called a Directed Acyclic Graph, knowns as a </a:t>
            </a:r>
            <a:r>
              <a:rPr lang="en-CA" sz="1400" b="1" i="0" dirty="0">
                <a:solidFill>
                  <a:srgbClr val="333333"/>
                </a:solidFill>
                <a:effectLst/>
                <a:latin typeface="OpenSans"/>
              </a:rPr>
              <a:t>DAG,</a:t>
            </a:r>
            <a:r>
              <a:rPr lang="en-CA" sz="1400" b="0" i="0" dirty="0">
                <a:solidFill>
                  <a:srgbClr val="333333"/>
                </a:solidFill>
                <a:effectLst/>
                <a:latin typeface="OpenSans"/>
              </a:rPr>
              <a:t> and an associated </a:t>
            </a:r>
            <a:r>
              <a:rPr lang="en-CA" sz="1400" b="1" i="0" dirty="0">
                <a:solidFill>
                  <a:srgbClr val="333333"/>
                </a:solidFill>
                <a:effectLst/>
                <a:latin typeface="OpenSans"/>
              </a:rPr>
              <a:t>DAG Scheduler to perform RDD operations.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Think of a </a:t>
            </a:r>
            <a:r>
              <a:rPr lang="en-CA" sz="1400" b="1" i="0" dirty="0">
                <a:solidFill>
                  <a:srgbClr val="333333"/>
                </a:solidFill>
                <a:effectLst/>
                <a:latin typeface="OpenSans"/>
              </a:rPr>
              <a:t>DAG </a:t>
            </a:r>
            <a:r>
              <a:rPr lang="en-CA" sz="1400" b="0" i="0" dirty="0">
                <a:solidFill>
                  <a:srgbClr val="333333"/>
                </a:solidFill>
                <a:effectLst/>
                <a:latin typeface="OpenSans"/>
              </a:rPr>
              <a:t>as a </a:t>
            </a:r>
            <a:r>
              <a:rPr lang="en-CA" sz="1400" b="0" i="0" dirty="0">
                <a:solidFill>
                  <a:srgbClr val="333333"/>
                </a:solidFill>
                <a:effectLst/>
                <a:highlight>
                  <a:srgbClr val="FFFF00"/>
                </a:highlight>
                <a:latin typeface="OpenSans"/>
              </a:rPr>
              <a:t>graphical structure composed of </a:t>
            </a:r>
            <a:r>
              <a:rPr lang="en-CA" sz="1400" b="1" i="0" dirty="0">
                <a:solidFill>
                  <a:srgbClr val="333333"/>
                </a:solidFill>
                <a:effectLst/>
                <a:highlight>
                  <a:srgbClr val="FFFF00"/>
                </a:highlight>
                <a:latin typeface="OpenSans"/>
              </a:rPr>
              <a:t>edges and vertices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term </a:t>
            </a:r>
            <a:r>
              <a:rPr lang="en-CA" sz="1400" b="1" i="0" dirty="0">
                <a:solidFill>
                  <a:srgbClr val="333333"/>
                </a:solidFill>
                <a:effectLst/>
                <a:latin typeface="OpenSans"/>
              </a:rPr>
              <a:t>"acyclic" </a:t>
            </a:r>
            <a:r>
              <a:rPr lang="en-CA" sz="1400" b="0" i="0" dirty="0">
                <a:solidFill>
                  <a:srgbClr val="333333"/>
                </a:solidFill>
                <a:effectLst/>
                <a:latin typeface="OpenSans"/>
              </a:rPr>
              <a:t>means that </a:t>
            </a:r>
            <a:r>
              <a:rPr lang="en-CA" sz="1400" b="1" i="0" dirty="0">
                <a:solidFill>
                  <a:srgbClr val="333333"/>
                </a:solidFill>
                <a:effectLst/>
                <a:latin typeface="OpenSans"/>
              </a:rPr>
              <a:t>new edges </a:t>
            </a:r>
            <a:r>
              <a:rPr lang="en-CA" sz="1400" b="0" i="0" dirty="0">
                <a:solidFill>
                  <a:srgbClr val="333333"/>
                </a:solidFill>
                <a:effectLst/>
                <a:latin typeface="OpenSans"/>
              </a:rPr>
              <a:t>only originate from </a:t>
            </a:r>
            <a:r>
              <a:rPr lang="en-CA" sz="1400" b="1" i="0" dirty="0">
                <a:solidFill>
                  <a:srgbClr val="333333"/>
                </a:solidFill>
                <a:effectLst/>
                <a:latin typeface="OpenSans"/>
              </a:rPr>
              <a:t>an existing vertex</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general, the vertices and edges are </a:t>
            </a:r>
            <a:r>
              <a:rPr lang="en-CA" sz="1400" b="1" i="0" dirty="0">
                <a:solidFill>
                  <a:srgbClr val="333333"/>
                </a:solidFill>
                <a:effectLst/>
                <a:latin typeface="OpenSans"/>
              </a:rPr>
              <a:t>sequential.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0" i="0" dirty="0">
                <a:solidFill>
                  <a:srgbClr val="333333"/>
                </a:solidFill>
                <a:effectLst/>
                <a:highlight>
                  <a:srgbClr val="FFFF00"/>
                </a:highlight>
                <a:latin typeface="OpenSans"/>
              </a:rPr>
              <a:t>vertices represent RDDs</a:t>
            </a:r>
            <a:r>
              <a:rPr lang="en-CA" sz="1400" b="0" i="0" dirty="0">
                <a:solidFill>
                  <a:srgbClr val="333333"/>
                </a:solidFill>
                <a:effectLst/>
                <a:latin typeface="OpenSans"/>
              </a:rPr>
              <a:t>, and </a:t>
            </a:r>
            <a:r>
              <a:rPr lang="en-CA" sz="1400" b="0" i="0" dirty="0">
                <a:solidFill>
                  <a:srgbClr val="333333"/>
                </a:solidFill>
                <a:effectLst/>
                <a:highlight>
                  <a:srgbClr val="FFFF00"/>
                </a:highlight>
                <a:latin typeface="OpenSans"/>
              </a:rPr>
              <a:t>the edges represent the transformations or actions.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DAG Scheduler applies the graphical structure to run the tasks that use the RDD to perform transformation processes.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 why does Spark use DAGs? DAGS help enable fault tolerance.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a node goes down, Spark replicates the DAG and restores the node.</a:t>
            </a:r>
          </a:p>
        </p:txBody>
      </p:sp>
      <p:pic>
        <p:nvPicPr>
          <p:cNvPr id="6" name="Picture 5">
            <a:extLst>
              <a:ext uri="{FF2B5EF4-FFF2-40B4-BE49-F238E27FC236}">
                <a16:creationId xmlns:a16="http://schemas.microsoft.com/office/drawing/2014/main" id="{0502C36B-652C-CF77-BAD5-CF2699F1F5A3}"/>
              </a:ext>
            </a:extLst>
          </p:cNvPr>
          <p:cNvPicPr>
            <a:picLocks noChangeAspect="1"/>
          </p:cNvPicPr>
          <p:nvPr/>
        </p:nvPicPr>
        <p:blipFill>
          <a:blip r:embed="rId3"/>
          <a:stretch>
            <a:fillRect/>
          </a:stretch>
        </p:blipFill>
        <p:spPr>
          <a:xfrm>
            <a:off x="0" y="3996873"/>
            <a:ext cx="5546186" cy="2656114"/>
          </a:xfrm>
          <a:prstGeom prst="rect">
            <a:avLst/>
          </a:prstGeom>
        </p:spPr>
      </p:pic>
      <p:sp>
        <p:nvSpPr>
          <p:cNvPr id="8" name="TextBox 7">
            <a:extLst>
              <a:ext uri="{FF2B5EF4-FFF2-40B4-BE49-F238E27FC236}">
                <a16:creationId xmlns:a16="http://schemas.microsoft.com/office/drawing/2014/main" id="{53E8676B-1010-0CC4-CAA6-DE0803088F10}"/>
              </a:ext>
            </a:extLst>
          </p:cNvPr>
          <p:cNvSpPr txBox="1"/>
          <p:nvPr/>
        </p:nvSpPr>
        <p:spPr>
          <a:xfrm>
            <a:off x="5453743" y="3890585"/>
            <a:ext cx="6662057" cy="264425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Let's look at the process in more detail.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First, Spark creates DAG when creating an RDD.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Next, Spark enables the DAG Schedular to perform a transformation and updates the DAG.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DAG now points to the new RDD.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pointer that transforms RDD is returned to the Spark driver program.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And, if there is an action, the driver program that calls the action evaluates the DAG only after Spark completes the action. </a:t>
            </a:r>
          </a:p>
        </p:txBody>
      </p:sp>
    </p:spTree>
    <p:extLst>
      <p:ext uri="{BB962C8B-B14F-4D97-AF65-F5344CB8AC3E}">
        <p14:creationId xmlns:p14="http://schemas.microsoft.com/office/powerpoint/2010/main" val="2920244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6F4319-B6A3-CCB6-7C04-FCDEC35F8833}"/>
              </a:ext>
            </a:extLst>
          </p:cNvPr>
          <p:cNvSpPr txBox="1"/>
          <p:nvPr/>
        </p:nvSpPr>
        <p:spPr>
          <a:xfrm>
            <a:off x="6476147" y="0"/>
            <a:ext cx="5900910" cy="329058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Here are some examples of RDD transformations and actions.</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map, </a:t>
            </a:r>
            <a:r>
              <a:rPr lang="en-CA" sz="1400" b="0" i="0" dirty="0">
                <a:solidFill>
                  <a:srgbClr val="333333"/>
                </a:solidFill>
                <a:effectLst/>
                <a:latin typeface="OpenSans"/>
              </a:rPr>
              <a:t>which is an essential operation and capable of expressing all transformations needed in data science.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Some of the more common high-level transformations making use of map and reduce include: </a:t>
            </a:r>
            <a:r>
              <a:rPr lang="en-CA" sz="1400" b="1" i="0" dirty="0">
                <a:solidFill>
                  <a:srgbClr val="333333"/>
                </a:solidFill>
                <a:effectLst/>
                <a:latin typeface="OpenSans"/>
              </a:rPr>
              <a:t>filter</a:t>
            </a:r>
            <a:r>
              <a:rPr lang="en-CA" sz="1400" b="0" i="0" dirty="0">
                <a:solidFill>
                  <a:srgbClr val="333333"/>
                </a:solidFill>
                <a:effectLst/>
                <a:latin typeface="OpenSans"/>
              </a:rPr>
              <a:t>, which enables filtering the elements of a dataset based on a function, and </a:t>
            </a:r>
            <a:r>
              <a:rPr lang="en-CA" sz="1400" b="1" i="0" dirty="0">
                <a:solidFill>
                  <a:srgbClr val="333333"/>
                </a:solidFill>
                <a:effectLst/>
                <a:latin typeface="OpenSans"/>
              </a:rPr>
              <a:t>distinct,</a:t>
            </a:r>
            <a:r>
              <a:rPr lang="en-CA" sz="1400" b="0" i="0" dirty="0">
                <a:solidFill>
                  <a:srgbClr val="333333"/>
                </a:solidFill>
                <a:effectLst/>
                <a:latin typeface="OpenSans"/>
              </a:rPr>
              <a:t> which finds the number of distinct elements in a dataset.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addition, the </a:t>
            </a:r>
            <a:r>
              <a:rPr lang="en-CA" sz="1400" b="1" i="0" dirty="0" err="1">
                <a:solidFill>
                  <a:srgbClr val="333333"/>
                </a:solidFill>
                <a:effectLst/>
                <a:latin typeface="OpenSans"/>
              </a:rPr>
              <a:t>flatmap</a:t>
            </a:r>
            <a:r>
              <a:rPr lang="en-CA" sz="1400" b="0" i="0" dirty="0">
                <a:solidFill>
                  <a:srgbClr val="333333"/>
                </a:solidFill>
                <a:effectLst/>
                <a:latin typeface="OpenSans"/>
              </a:rPr>
              <a:t> transformation, which is similar to the map transformation, can map each input item to zero or greater output items.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Its function should return a sequence rather than a single item. </a:t>
            </a:r>
          </a:p>
        </p:txBody>
      </p:sp>
      <p:pic>
        <p:nvPicPr>
          <p:cNvPr id="4" name="Picture 3">
            <a:extLst>
              <a:ext uri="{FF2B5EF4-FFF2-40B4-BE49-F238E27FC236}">
                <a16:creationId xmlns:a16="http://schemas.microsoft.com/office/drawing/2014/main" id="{84A2344E-9D65-269E-04C5-89308F094164}"/>
              </a:ext>
            </a:extLst>
          </p:cNvPr>
          <p:cNvPicPr>
            <a:picLocks noChangeAspect="1"/>
          </p:cNvPicPr>
          <p:nvPr/>
        </p:nvPicPr>
        <p:blipFill>
          <a:blip r:embed="rId2"/>
          <a:stretch>
            <a:fillRect/>
          </a:stretch>
        </p:blipFill>
        <p:spPr>
          <a:xfrm>
            <a:off x="-1" y="-1"/>
            <a:ext cx="6291091" cy="2917371"/>
          </a:xfrm>
          <a:prstGeom prst="rect">
            <a:avLst/>
          </a:prstGeom>
        </p:spPr>
      </p:pic>
      <p:pic>
        <p:nvPicPr>
          <p:cNvPr id="5" name="Picture 4">
            <a:extLst>
              <a:ext uri="{FF2B5EF4-FFF2-40B4-BE49-F238E27FC236}">
                <a16:creationId xmlns:a16="http://schemas.microsoft.com/office/drawing/2014/main" id="{776B30E3-F2DC-EF54-33BE-7195F5A5B573}"/>
              </a:ext>
            </a:extLst>
          </p:cNvPr>
          <p:cNvPicPr>
            <a:picLocks noChangeAspect="1"/>
          </p:cNvPicPr>
          <p:nvPr/>
        </p:nvPicPr>
        <p:blipFill>
          <a:blip r:embed="rId3"/>
          <a:stretch>
            <a:fillRect/>
          </a:stretch>
        </p:blipFill>
        <p:spPr>
          <a:xfrm>
            <a:off x="0" y="3530851"/>
            <a:ext cx="6520544" cy="3327149"/>
          </a:xfrm>
          <a:prstGeom prst="rect">
            <a:avLst/>
          </a:prstGeom>
        </p:spPr>
      </p:pic>
      <p:sp>
        <p:nvSpPr>
          <p:cNvPr id="7" name="TextBox 6">
            <a:extLst>
              <a:ext uri="{FF2B5EF4-FFF2-40B4-BE49-F238E27FC236}">
                <a16:creationId xmlns:a16="http://schemas.microsoft.com/office/drawing/2014/main" id="{8AEF67B1-F52E-5671-4EFC-786D4DEEBF34}"/>
              </a:ext>
            </a:extLst>
          </p:cNvPr>
          <p:cNvSpPr txBox="1"/>
          <p:nvPr/>
        </p:nvSpPr>
        <p:spPr>
          <a:xfrm>
            <a:off x="6476147" y="3899403"/>
            <a:ext cx="5585224" cy="199791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Next, frequently used actions include: reduce, which aggregates dataset elements using the function </a:t>
            </a:r>
            <a:r>
              <a:rPr lang="en-CA" sz="1400" b="0" i="0" dirty="0" err="1">
                <a:solidFill>
                  <a:srgbClr val="333333"/>
                </a:solidFill>
                <a:effectLst/>
                <a:latin typeface="OpenSans"/>
              </a:rPr>
              <a:t>func</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take, which returns an array with the first n element, collect, which returns all the elements of the dataset as an array and </a:t>
            </a:r>
            <a:r>
              <a:rPr lang="en-CA" sz="1400" b="0" i="0" dirty="0" err="1">
                <a:solidFill>
                  <a:srgbClr val="333333"/>
                </a:solidFill>
                <a:effectLst/>
                <a:latin typeface="OpenSans"/>
              </a:rPr>
              <a:t>takeOrdered</a:t>
            </a:r>
            <a:r>
              <a:rPr lang="en-CA" sz="1400" b="0" i="0" dirty="0">
                <a:solidFill>
                  <a:srgbClr val="333333"/>
                </a:solidFill>
                <a:effectLst/>
                <a:latin typeface="OpenSans"/>
              </a:rPr>
              <a:t>, which returns elements ordered in ascending order or as specified by an optional function argument</a:t>
            </a:r>
          </a:p>
        </p:txBody>
      </p:sp>
    </p:spTree>
    <p:extLst>
      <p:ext uri="{BB962C8B-B14F-4D97-AF65-F5344CB8AC3E}">
        <p14:creationId xmlns:p14="http://schemas.microsoft.com/office/powerpoint/2010/main" val="3102234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A49E43-6123-1546-37BC-5C1510A0F656}"/>
              </a:ext>
            </a:extLst>
          </p:cNvPr>
          <p:cNvPicPr>
            <a:picLocks noChangeAspect="1"/>
          </p:cNvPicPr>
          <p:nvPr/>
        </p:nvPicPr>
        <p:blipFill>
          <a:blip r:embed="rId2"/>
          <a:stretch>
            <a:fillRect/>
          </a:stretch>
        </p:blipFill>
        <p:spPr>
          <a:xfrm>
            <a:off x="-1" y="40920"/>
            <a:ext cx="5880626" cy="2962532"/>
          </a:xfrm>
          <a:prstGeom prst="rect">
            <a:avLst/>
          </a:prstGeom>
        </p:spPr>
      </p:pic>
      <p:pic>
        <p:nvPicPr>
          <p:cNvPr id="3" name="Picture 2">
            <a:extLst>
              <a:ext uri="{FF2B5EF4-FFF2-40B4-BE49-F238E27FC236}">
                <a16:creationId xmlns:a16="http://schemas.microsoft.com/office/drawing/2014/main" id="{8266739A-CFF5-D89B-57D6-9FF52E8B82F1}"/>
              </a:ext>
            </a:extLst>
          </p:cNvPr>
          <p:cNvPicPr>
            <a:picLocks noChangeAspect="1"/>
          </p:cNvPicPr>
          <p:nvPr/>
        </p:nvPicPr>
        <p:blipFill>
          <a:blip r:embed="rId3"/>
          <a:stretch>
            <a:fillRect/>
          </a:stretch>
        </p:blipFill>
        <p:spPr>
          <a:xfrm>
            <a:off x="2285999" y="3356708"/>
            <a:ext cx="6966857" cy="3501292"/>
          </a:xfrm>
          <a:prstGeom prst="rect">
            <a:avLst/>
          </a:prstGeom>
        </p:spPr>
      </p:pic>
      <p:sp>
        <p:nvSpPr>
          <p:cNvPr id="5" name="TextBox 4">
            <a:extLst>
              <a:ext uri="{FF2B5EF4-FFF2-40B4-BE49-F238E27FC236}">
                <a16:creationId xmlns:a16="http://schemas.microsoft.com/office/drawing/2014/main" id="{27AF0B4E-E03B-A8BA-0C58-A5CBD7D1F054}"/>
              </a:ext>
            </a:extLst>
          </p:cNvPr>
          <p:cNvSpPr txBox="1"/>
          <p:nvPr/>
        </p:nvSpPr>
        <p:spPr>
          <a:xfrm>
            <a:off x="5880624" y="40920"/>
            <a:ext cx="6311375"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a:t>
            </a:r>
            <a:r>
              <a:rPr lang="en-CA" sz="1400" b="1" i="0" u="sng" dirty="0">
                <a:solidFill>
                  <a:srgbClr val="333333"/>
                </a:solidFill>
                <a:effectLst/>
                <a:latin typeface="OpenSans"/>
              </a:rPr>
              <a:t>transformation is only a mapping of operations</a:t>
            </a:r>
            <a:r>
              <a:rPr lang="en-CA" sz="1400" b="0" i="0" dirty="0">
                <a:solidFill>
                  <a:srgbClr val="333333"/>
                </a:solidFill>
                <a:effectLst/>
                <a:latin typeface="OpenSans"/>
              </a:rPr>
              <a:t>. You </a:t>
            </a:r>
            <a:r>
              <a:rPr lang="en-CA" sz="1400" b="1" i="0" u="sng" dirty="0">
                <a:solidFill>
                  <a:srgbClr val="333333"/>
                </a:solidFill>
                <a:effectLst/>
                <a:latin typeface="OpenSans"/>
              </a:rPr>
              <a:t>need actions</a:t>
            </a:r>
            <a:r>
              <a:rPr lang="en-CA" sz="1400" b="0" i="0" dirty="0">
                <a:solidFill>
                  <a:srgbClr val="333333"/>
                </a:solidFill>
                <a:effectLst/>
                <a:latin typeface="OpenSans"/>
              </a:rPr>
              <a:t> to get the </a:t>
            </a:r>
            <a:r>
              <a:rPr lang="en-CA" sz="1400" b="0" i="0" u="sng" dirty="0">
                <a:solidFill>
                  <a:srgbClr val="333333"/>
                </a:solidFill>
                <a:effectLst/>
                <a:latin typeface="OpenSans"/>
              </a:rPr>
              <a:t>computed values </a:t>
            </a:r>
            <a:r>
              <a:rPr lang="en-CA" sz="1400" b="0" i="0" dirty="0">
                <a:solidFill>
                  <a:srgbClr val="333333"/>
                </a:solidFill>
                <a:effectLst/>
                <a:latin typeface="OpenSans"/>
              </a:rPr>
              <a:t>to the driver program: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example considers a function f of x that decrements x by 1. So, f (x) = x - 1</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You'll apply this function as a transformation to a dataset using the map transformation.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Each task makes a new partition by calling f of e on each entry e in the original partition.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Then, the collect action gathers the entries from all the partitions into the driver, which receives the results.</a:t>
            </a:r>
          </a:p>
        </p:txBody>
      </p:sp>
    </p:spTree>
    <p:extLst>
      <p:ext uri="{BB962C8B-B14F-4D97-AF65-F5344CB8AC3E}">
        <p14:creationId xmlns:p14="http://schemas.microsoft.com/office/powerpoint/2010/main" val="2314836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CE2561-569A-BC0B-3DE3-D17BA64D2B41}"/>
              </a:ext>
            </a:extLst>
          </p:cNvPr>
          <p:cNvSpPr txBox="1"/>
          <p:nvPr/>
        </p:nvSpPr>
        <p:spPr>
          <a:xfrm>
            <a:off x="119742" y="120134"/>
            <a:ext cx="6096000" cy="369332"/>
          </a:xfrm>
          <a:prstGeom prst="rect">
            <a:avLst/>
          </a:prstGeom>
          <a:noFill/>
        </p:spPr>
        <p:txBody>
          <a:bodyPr wrap="square">
            <a:spAutoFit/>
          </a:bodyPr>
          <a:lstStyle/>
          <a:p>
            <a:pPr algn="l"/>
            <a:r>
              <a:rPr lang="en-CA" b="1" i="0" dirty="0">
                <a:effectLst/>
              </a:rPr>
              <a:t>Data-frames and Datasets</a:t>
            </a:r>
          </a:p>
        </p:txBody>
      </p:sp>
      <p:sp>
        <p:nvSpPr>
          <p:cNvPr id="5" name="TextBox 4">
            <a:extLst>
              <a:ext uri="{FF2B5EF4-FFF2-40B4-BE49-F238E27FC236}">
                <a16:creationId xmlns:a16="http://schemas.microsoft.com/office/drawing/2014/main" id="{980BD788-EE85-ADA4-7581-C343CBF2553F}"/>
              </a:ext>
            </a:extLst>
          </p:cNvPr>
          <p:cNvSpPr txBox="1"/>
          <p:nvPr/>
        </p:nvSpPr>
        <p:spPr>
          <a:xfrm>
            <a:off x="2895600" y="120134"/>
            <a:ext cx="6096000" cy="738664"/>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Describe dataset features and benefits within Apache Spark, </a:t>
            </a:r>
          </a:p>
          <a:p>
            <a:pPr marL="285750" indent="-285750" algn="l">
              <a:buFont typeface="Wingdings" pitchFamily="2" charset="2"/>
              <a:buChar char="q"/>
            </a:pPr>
            <a:r>
              <a:rPr lang="en-CA" sz="1400" b="0" i="0" dirty="0">
                <a:solidFill>
                  <a:srgbClr val="333333"/>
                </a:solidFill>
                <a:effectLst/>
                <a:latin typeface="OpenSans"/>
              </a:rPr>
              <a:t>explain three ways you can create datasets for use in Spark, </a:t>
            </a:r>
            <a:endParaRPr lang="en-CA" sz="1400" dirty="0">
              <a:solidFill>
                <a:srgbClr val="333333"/>
              </a:solidFill>
              <a:latin typeface="OpenSans"/>
            </a:endParaRPr>
          </a:p>
          <a:p>
            <a:pPr marL="285750" indent="-285750" algn="l">
              <a:buFont typeface="Wingdings" pitchFamily="2" charset="2"/>
              <a:buChar char="q"/>
            </a:pPr>
            <a:r>
              <a:rPr lang="en-CA" sz="1400" b="0" i="0" dirty="0">
                <a:solidFill>
                  <a:srgbClr val="333333"/>
                </a:solidFill>
                <a:effectLst/>
                <a:latin typeface="OpenSans"/>
              </a:rPr>
              <a:t>summarize the differences between datasets and Data-frames.</a:t>
            </a:r>
          </a:p>
        </p:txBody>
      </p:sp>
      <p:pic>
        <p:nvPicPr>
          <p:cNvPr id="6" name="Picture 5">
            <a:extLst>
              <a:ext uri="{FF2B5EF4-FFF2-40B4-BE49-F238E27FC236}">
                <a16:creationId xmlns:a16="http://schemas.microsoft.com/office/drawing/2014/main" id="{E1B8E0E8-AF3D-89B5-AEEC-932B0B23A3D7}"/>
              </a:ext>
            </a:extLst>
          </p:cNvPr>
          <p:cNvPicPr>
            <a:picLocks noChangeAspect="1"/>
          </p:cNvPicPr>
          <p:nvPr/>
        </p:nvPicPr>
        <p:blipFill>
          <a:blip r:embed="rId2"/>
          <a:stretch>
            <a:fillRect/>
          </a:stretch>
        </p:blipFill>
        <p:spPr>
          <a:xfrm>
            <a:off x="119742" y="1173397"/>
            <a:ext cx="4991100" cy="1955800"/>
          </a:xfrm>
          <a:prstGeom prst="rect">
            <a:avLst/>
          </a:prstGeom>
        </p:spPr>
      </p:pic>
      <p:sp>
        <p:nvSpPr>
          <p:cNvPr id="8" name="TextBox 7">
            <a:extLst>
              <a:ext uri="{FF2B5EF4-FFF2-40B4-BE49-F238E27FC236}">
                <a16:creationId xmlns:a16="http://schemas.microsoft.com/office/drawing/2014/main" id="{1B5FDCC5-D05C-FEEA-C77F-F81673F8189D}"/>
              </a:ext>
            </a:extLst>
          </p:cNvPr>
          <p:cNvSpPr txBox="1"/>
          <p:nvPr/>
        </p:nvSpPr>
        <p:spPr>
          <a:xfrm>
            <a:off x="5110842" y="1173397"/>
            <a:ext cx="7081158" cy="232102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Datasets are the newest Spark data abstraction.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Like RDDs and </a:t>
            </a:r>
            <a:r>
              <a:rPr lang="en-CA" sz="1400" b="0" i="0" dirty="0" err="1">
                <a:solidFill>
                  <a:srgbClr val="333333"/>
                </a:solidFill>
                <a:effectLst/>
                <a:latin typeface="OpenSans"/>
              </a:rPr>
              <a:t>DataFrames</a:t>
            </a:r>
            <a:r>
              <a:rPr lang="en-CA" sz="1400" b="0" i="0" dirty="0">
                <a:solidFill>
                  <a:srgbClr val="333333"/>
                </a:solidFill>
                <a:effectLst/>
                <a:latin typeface="OpenSans"/>
              </a:rPr>
              <a:t>, datasets provide an API to access a distributed data collection.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Datasets are a collection of </a:t>
            </a:r>
            <a:r>
              <a:rPr lang="en-CA" sz="1400" b="1" i="0" dirty="0">
                <a:solidFill>
                  <a:srgbClr val="333333"/>
                </a:solidFill>
                <a:effectLst/>
                <a:latin typeface="OpenSans"/>
              </a:rPr>
              <a:t>strongly typed Java Virtual Machine</a:t>
            </a:r>
            <a:r>
              <a:rPr lang="en-CA" sz="1400" b="0" i="0" dirty="0">
                <a:solidFill>
                  <a:srgbClr val="333333"/>
                </a:solidFill>
                <a:effectLst/>
                <a:latin typeface="OpenSans"/>
              </a:rPr>
              <a:t>, or JVM, objects.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Strongly typed means that datasets are </a:t>
            </a:r>
            <a:r>
              <a:rPr lang="en-CA" sz="1400" b="0" i="0" dirty="0" err="1">
                <a:solidFill>
                  <a:srgbClr val="333333"/>
                </a:solidFill>
                <a:effectLst/>
                <a:latin typeface="OpenSans"/>
              </a:rPr>
              <a:t>typesafe</a:t>
            </a:r>
            <a:r>
              <a:rPr lang="en-CA" sz="1400" b="0" i="0" dirty="0">
                <a:solidFill>
                  <a:srgbClr val="333333"/>
                </a:solidFill>
                <a:effectLst/>
                <a:latin typeface="OpenSans"/>
              </a:rPr>
              <a:t>, and the dataset’s datatype is made explicit during its creation.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Datasets provide the benefits of both RDDs, such as </a:t>
            </a:r>
            <a:r>
              <a:rPr lang="en-CA" sz="1400" b="1" i="0" dirty="0">
                <a:solidFill>
                  <a:srgbClr val="333333"/>
                </a:solidFill>
                <a:effectLst/>
                <a:latin typeface="OpenSans"/>
              </a:rPr>
              <a:t>lambda functions, type-safety, and SQL </a:t>
            </a:r>
            <a:r>
              <a:rPr lang="en-CA" sz="1400" b="1" i="0" dirty="0">
                <a:solidFill>
                  <a:srgbClr val="1F1F1F"/>
                </a:solidFill>
                <a:effectLst/>
                <a:latin typeface="Source Sans Pro" panose="020B0503030403020204" pitchFamily="34" charset="0"/>
              </a:rPr>
              <a:t>Optimizations from </a:t>
            </a:r>
            <a:r>
              <a:rPr lang="en-CA" sz="1400" b="1" i="0" dirty="0" err="1">
                <a:solidFill>
                  <a:srgbClr val="1F1F1F"/>
                </a:solidFill>
                <a:effectLst/>
                <a:latin typeface="Source Sans Pro" panose="020B0503030403020204" pitchFamily="34" charset="0"/>
              </a:rPr>
              <a:t>SparkSQL</a:t>
            </a:r>
            <a:endParaRPr lang="en-CA" sz="1400" b="1" i="0" dirty="0">
              <a:solidFill>
                <a:srgbClr val="333333"/>
              </a:solidFill>
              <a:effectLst/>
              <a:latin typeface="OpenSans"/>
            </a:endParaRPr>
          </a:p>
        </p:txBody>
      </p:sp>
      <p:pic>
        <p:nvPicPr>
          <p:cNvPr id="9" name="Picture 8">
            <a:extLst>
              <a:ext uri="{FF2B5EF4-FFF2-40B4-BE49-F238E27FC236}">
                <a16:creationId xmlns:a16="http://schemas.microsoft.com/office/drawing/2014/main" id="{E0D93EC7-12B1-5540-A54F-61E58BEC73D0}"/>
              </a:ext>
            </a:extLst>
          </p:cNvPr>
          <p:cNvPicPr>
            <a:picLocks noChangeAspect="1"/>
          </p:cNvPicPr>
          <p:nvPr/>
        </p:nvPicPr>
        <p:blipFill>
          <a:blip r:embed="rId3"/>
          <a:stretch>
            <a:fillRect/>
          </a:stretch>
        </p:blipFill>
        <p:spPr>
          <a:xfrm>
            <a:off x="183242" y="4192423"/>
            <a:ext cx="4927600" cy="2514600"/>
          </a:xfrm>
          <a:prstGeom prst="rect">
            <a:avLst/>
          </a:prstGeom>
        </p:spPr>
      </p:pic>
      <p:sp>
        <p:nvSpPr>
          <p:cNvPr id="11" name="TextBox 10">
            <a:extLst>
              <a:ext uri="{FF2B5EF4-FFF2-40B4-BE49-F238E27FC236}">
                <a16:creationId xmlns:a16="http://schemas.microsoft.com/office/drawing/2014/main" id="{2E5E135E-FB04-FB51-34DE-F0077684BFF7}"/>
              </a:ext>
            </a:extLst>
          </p:cNvPr>
          <p:cNvSpPr txBox="1"/>
          <p:nvPr/>
        </p:nvSpPr>
        <p:spPr>
          <a:xfrm>
            <a:off x="5192485" y="3809016"/>
            <a:ext cx="6999515"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Speaking of benefits, here are four more features of datasets: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Datasets are </a:t>
            </a:r>
            <a:r>
              <a:rPr lang="en-CA" sz="1400" b="1" i="0" dirty="0">
                <a:solidFill>
                  <a:srgbClr val="333333"/>
                </a:solidFill>
                <a:effectLst/>
                <a:latin typeface="OpenSans"/>
              </a:rPr>
              <a:t>immutable. </a:t>
            </a:r>
            <a:r>
              <a:rPr lang="en-CA" sz="1400" b="0" i="0" dirty="0">
                <a:solidFill>
                  <a:srgbClr val="333333"/>
                </a:solidFill>
                <a:effectLst/>
                <a:latin typeface="OpenSans"/>
              </a:rPr>
              <a:t>Like RDDs, they cannot be deleted or lost.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Datasets feature an encoder that converts type-specified JVM objects to a tabular representation.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Datasets extend the </a:t>
            </a:r>
            <a:r>
              <a:rPr lang="en-CA" sz="1400" b="0" i="0" dirty="0" err="1">
                <a:solidFill>
                  <a:srgbClr val="333333"/>
                </a:solidFill>
                <a:effectLst/>
                <a:latin typeface="OpenSans"/>
              </a:rPr>
              <a:t>DataFrame</a:t>
            </a:r>
            <a:r>
              <a:rPr lang="en-CA" sz="1400" b="0" i="0" dirty="0">
                <a:solidFill>
                  <a:srgbClr val="333333"/>
                </a:solidFill>
                <a:effectLst/>
                <a:latin typeface="OpenSans"/>
              </a:rPr>
              <a:t> API. Conceptually a dataset of a generic untyped “Row” is a JVM object seen as a column of a </a:t>
            </a:r>
            <a:r>
              <a:rPr lang="en-CA" sz="1400" b="0" i="0" dirty="0" err="1">
                <a:solidFill>
                  <a:srgbClr val="333333"/>
                </a:solidFill>
                <a:effectLst/>
                <a:latin typeface="OpenSans"/>
              </a:rPr>
              <a:t>DataFrame</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Because datasets are strongly typed, </a:t>
            </a:r>
            <a:r>
              <a:rPr lang="en-CA" sz="1400" b="1" i="0" dirty="0">
                <a:solidFill>
                  <a:srgbClr val="333333"/>
                </a:solidFill>
                <a:effectLst/>
                <a:latin typeface="OpenSans"/>
              </a:rPr>
              <a:t>APIs</a:t>
            </a:r>
            <a:r>
              <a:rPr lang="en-CA" sz="1400" b="0" i="0" dirty="0">
                <a:solidFill>
                  <a:srgbClr val="333333"/>
                </a:solidFill>
                <a:effectLst/>
                <a:latin typeface="OpenSans"/>
              </a:rPr>
              <a:t> are currently only available in </a:t>
            </a:r>
            <a:r>
              <a:rPr lang="en-CA" sz="1400" b="1" i="0" dirty="0">
                <a:solidFill>
                  <a:srgbClr val="333333"/>
                </a:solidFill>
                <a:effectLst/>
                <a:latin typeface="OpenSans"/>
              </a:rPr>
              <a:t>Scala and Java</a:t>
            </a:r>
            <a:r>
              <a:rPr lang="en-CA" sz="1400" b="0" i="0" dirty="0">
                <a:solidFill>
                  <a:srgbClr val="333333"/>
                </a:solidFill>
                <a:effectLst/>
                <a:latin typeface="OpenSans"/>
              </a:rPr>
              <a:t>, which are statically typed languages. Dynamically typed languages, such as </a:t>
            </a:r>
            <a:r>
              <a:rPr lang="en-CA" sz="1400" b="0" i="0" dirty="0">
                <a:solidFill>
                  <a:srgbClr val="333333"/>
                </a:solidFill>
                <a:effectLst/>
                <a:highlight>
                  <a:srgbClr val="FFFF00"/>
                </a:highlight>
                <a:latin typeface="OpenSans"/>
              </a:rPr>
              <a:t>Python and R, do not support dataset APIs.</a:t>
            </a:r>
          </a:p>
        </p:txBody>
      </p:sp>
    </p:spTree>
    <p:extLst>
      <p:ext uri="{BB962C8B-B14F-4D97-AF65-F5344CB8AC3E}">
        <p14:creationId xmlns:p14="http://schemas.microsoft.com/office/powerpoint/2010/main" val="1209533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4480E8-2B7A-C9BF-EBB6-C4770B7C0463}"/>
              </a:ext>
            </a:extLst>
          </p:cNvPr>
          <p:cNvSpPr txBox="1"/>
          <p:nvPr/>
        </p:nvSpPr>
        <p:spPr>
          <a:xfrm>
            <a:off x="0" y="3712028"/>
            <a:ext cx="12192000"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Datasets offer some unique advantages and benefits over using </a:t>
            </a:r>
            <a:r>
              <a:rPr lang="en-CA" sz="1400" b="0" i="0" dirty="0" err="1">
                <a:solidFill>
                  <a:srgbClr val="333333"/>
                </a:solidFill>
                <a:effectLst/>
                <a:latin typeface="OpenSans"/>
              </a:rPr>
              <a:t>DataFrames</a:t>
            </a:r>
            <a:r>
              <a:rPr lang="en-CA" sz="1400" b="0" i="0" dirty="0">
                <a:solidFill>
                  <a:srgbClr val="333333"/>
                </a:solidFill>
                <a:effectLst/>
                <a:latin typeface="OpenSans"/>
              </a:rPr>
              <a:t> and RDDs.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Because Datasets are statically-typed, datasets provide compile-time type safety.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Compile-time type safety </a:t>
            </a:r>
            <a:r>
              <a:rPr lang="en-CA" sz="1400" b="0" i="0" dirty="0">
                <a:solidFill>
                  <a:srgbClr val="333333"/>
                </a:solidFill>
                <a:effectLst/>
                <a:latin typeface="OpenSans"/>
              </a:rPr>
              <a:t>means that </a:t>
            </a:r>
            <a:r>
              <a:rPr lang="en-CA" sz="1400" b="1" i="0" dirty="0">
                <a:solidFill>
                  <a:srgbClr val="333333"/>
                </a:solidFill>
                <a:effectLst/>
                <a:latin typeface="OpenSans"/>
              </a:rPr>
              <a:t>Spark can detect syntax and semantic errors </a:t>
            </a:r>
            <a:r>
              <a:rPr lang="en-CA" sz="1400" b="0" i="0" dirty="0">
                <a:solidFill>
                  <a:srgbClr val="333333"/>
                </a:solidFill>
                <a:effectLst/>
                <a:latin typeface="OpenSans"/>
              </a:rPr>
              <a:t>in production applications before deployment, saving substantial developer and operational costs and time.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Datasets compute faster </a:t>
            </a:r>
            <a:r>
              <a:rPr lang="en-CA" sz="1400" b="0" i="0" dirty="0">
                <a:solidFill>
                  <a:srgbClr val="333333"/>
                </a:solidFill>
                <a:effectLst/>
                <a:latin typeface="OpenSans"/>
              </a:rPr>
              <a:t>than RDDs, especially for aggregate queries.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Datasets offer the additional </a:t>
            </a:r>
            <a:r>
              <a:rPr lang="en-CA" sz="1400" b="1" i="0" dirty="0">
                <a:solidFill>
                  <a:srgbClr val="333333"/>
                </a:solidFill>
                <a:effectLst/>
                <a:highlight>
                  <a:srgbClr val="FFFF00"/>
                </a:highlight>
                <a:latin typeface="OpenSans"/>
              </a:rPr>
              <a:t>query optimization </a:t>
            </a:r>
            <a:r>
              <a:rPr lang="en-CA" sz="1400" b="0" i="0" dirty="0">
                <a:solidFill>
                  <a:srgbClr val="333333"/>
                </a:solidFill>
                <a:effectLst/>
                <a:latin typeface="OpenSans"/>
              </a:rPr>
              <a:t>enabled by </a:t>
            </a:r>
            <a:r>
              <a:rPr lang="en-CA" sz="1400" b="1" i="0" dirty="0">
                <a:solidFill>
                  <a:srgbClr val="333333"/>
                </a:solidFill>
                <a:effectLst/>
                <a:highlight>
                  <a:srgbClr val="FFFF00"/>
                </a:highlight>
                <a:latin typeface="OpenSans"/>
              </a:rPr>
              <a:t>Catalyst and Tungsten.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Datasets enable </a:t>
            </a:r>
            <a:r>
              <a:rPr lang="en-CA" sz="1400" b="1" i="0" dirty="0">
                <a:solidFill>
                  <a:srgbClr val="333333"/>
                </a:solidFill>
                <a:effectLst/>
                <a:latin typeface="OpenSans"/>
              </a:rPr>
              <a:t>improved memory usage and caching</a:t>
            </a:r>
            <a:r>
              <a:rPr lang="en-CA" sz="1400" b="0" i="0" dirty="0">
                <a:solidFill>
                  <a:srgbClr val="333333"/>
                </a:solidFill>
                <a:effectLst/>
                <a:latin typeface="OpenSans"/>
              </a:rPr>
              <a:t>. But how?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understands the data structure of the datasets and </a:t>
            </a:r>
            <a:r>
              <a:rPr lang="en-CA" sz="1400" b="0" i="0" u="sng" dirty="0">
                <a:solidFill>
                  <a:srgbClr val="333333"/>
                </a:solidFill>
                <a:effectLst/>
                <a:latin typeface="OpenSans"/>
              </a:rPr>
              <a:t>optimizes the layout within memory.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1" i="0" dirty="0">
                <a:solidFill>
                  <a:srgbClr val="333333"/>
                </a:solidFill>
                <a:effectLst/>
                <a:latin typeface="OpenSans"/>
              </a:rPr>
              <a:t>dataset API </a:t>
            </a:r>
            <a:r>
              <a:rPr lang="en-CA" sz="1400" b="0" i="0" dirty="0">
                <a:solidFill>
                  <a:srgbClr val="333333"/>
                </a:solidFill>
                <a:effectLst/>
                <a:latin typeface="OpenSans"/>
              </a:rPr>
              <a:t>also offers functions for convenient </a:t>
            </a:r>
            <a:r>
              <a:rPr lang="en-CA" sz="1400" b="1" i="0" dirty="0">
                <a:solidFill>
                  <a:srgbClr val="333333"/>
                </a:solidFill>
                <a:effectLst/>
                <a:latin typeface="OpenSans"/>
              </a:rPr>
              <a:t>high-level aggregate operations</a:t>
            </a:r>
            <a:r>
              <a:rPr lang="en-CA" sz="1400" b="0" i="0" dirty="0">
                <a:solidFill>
                  <a:srgbClr val="333333"/>
                </a:solidFill>
                <a:effectLst/>
                <a:latin typeface="OpenSans"/>
              </a:rPr>
              <a:t>, including </a:t>
            </a:r>
            <a:r>
              <a:rPr lang="en-CA" sz="1400" b="0" i="0" u="sng" dirty="0">
                <a:solidFill>
                  <a:srgbClr val="333333"/>
                </a:solidFill>
                <a:effectLst/>
                <a:latin typeface="OpenSans"/>
              </a:rPr>
              <a:t>sum, average, join, and “group-by</a:t>
            </a:r>
            <a:r>
              <a:rPr lang="en-CA" sz="1400" b="0" i="0" dirty="0">
                <a:solidFill>
                  <a:srgbClr val="333333"/>
                </a:solidFill>
                <a:effectLst/>
                <a:latin typeface="OpenSans"/>
              </a:rPr>
              <a:t>.</a:t>
            </a:r>
          </a:p>
        </p:txBody>
      </p:sp>
      <p:pic>
        <p:nvPicPr>
          <p:cNvPr id="4" name="Picture 3">
            <a:extLst>
              <a:ext uri="{FF2B5EF4-FFF2-40B4-BE49-F238E27FC236}">
                <a16:creationId xmlns:a16="http://schemas.microsoft.com/office/drawing/2014/main" id="{740C2862-3144-D675-CB9D-BE05466034EC}"/>
              </a:ext>
            </a:extLst>
          </p:cNvPr>
          <p:cNvPicPr>
            <a:picLocks noChangeAspect="1"/>
          </p:cNvPicPr>
          <p:nvPr/>
        </p:nvPicPr>
        <p:blipFill>
          <a:blip r:embed="rId2"/>
          <a:stretch>
            <a:fillRect/>
          </a:stretch>
        </p:blipFill>
        <p:spPr>
          <a:xfrm>
            <a:off x="-1" y="-1"/>
            <a:ext cx="7075715" cy="3337257"/>
          </a:xfrm>
          <a:prstGeom prst="rect">
            <a:avLst/>
          </a:prstGeom>
        </p:spPr>
      </p:pic>
    </p:spTree>
    <p:extLst>
      <p:ext uri="{BB962C8B-B14F-4D97-AF65-F5344CB8AC3E}">
        <p14:creationId xmlns:p14="http://schemas.microsoft.com/office/powerpoint/2010/main" val="970842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9F54EE-0718-539E-4998-A8FE29DF2D2D}"/>
              </a:ext>
            </a:extLst>
          </p:cNvPr>
          <p:cNvPicPr>
            <a:picLocks noChangeAspect="1"/>
          </p:cNvPicPr>
          <p:nvPr/>
        </p:nvPicPr>
        <p:blipFill>
          <a:blip r:embed="rId2"/>
          <a:stretch>
            <a:fillRect/>
          </a:stretch>
        </p:blipFill>
        <p:spPr>
          <a:xfrm>
            <a:off x="0" y="0"/>
            <a:ext cx="4953000" cy="1689100"/>
          </a:xfrm>
          <a:prstGeom prst="rect">
            <a:avLst/>
          </a:prstGeom>
        </p:spPr>
      </p:pic>
      <p:pic>
        <p:nvPicPr>
          <p:cNvPr id="3" name="Picture 2">
            <a:extLst>
              <a:ext uri="{FF2B5EF4-FFF2-40B4-BE49-F238E27FC236}">
                <a16:creationId xmlns:a16="http://schemas.microsoft.com/office/drawing/2014/main" id="{74F6DC46-DDF6-446E-5125-C1511911BA2D}"/>
              </a:ext>
            </a:extLst>
          </p:cNvPr>
          <p:cNvPicPr>
            <a:picLocks noChangeAspect="1"/>
          </p:cNvPicPr>
          <p:nvPr/>
        </p:nvPicPr>
        <p:blipFill>
          <a:blip r:embed="rId3"/>
          <a:stretch>
            <a:fillRect/>
          </a:stretch>
        </p:blipFill>
        <p:spPr>
          <a:xfrm>
            <a:off x="0" y="2223407"/>
            <a:ext cx="5029200" cy="1905000"/>
          </a:xfrm>
          <a:prstGeom prst="rect">
            <a:avLst/>
          </a:prstGeom>
        </p:spPr>
      </p:pic>
      <p:pic>
        <p:nvPicPr>
          <p:cNvPr id="5" name="Picture 4">
            <a:extLst>
              <a:ext uri="{FF2B5EF4-FFF2-40B4-BE49-F238E27FC236}">
                <a16:creationId xmlns:a16="http://schemas.microsoft.com/office/drawing/2014/main" id="{B0057A30-BB26-E6A7-7D7C-D3BB3C7FA46D}"/>
              </a:ext>
            </a:extLst>
          </p:cNvPr>
          <p:cNvPicPr>
            <a:picLocks noChangeAspect="1"/>
          </p:cNvPicPr>
          <p:nvPr/>
        </p:nvPicPr>
        <p:blipFill>
          <a:blip r:embed="rId4"/>
          <a:stretch>
            <a:fillRect/>
          </a:stretch>
        </p:blipFill>
        <p:spPr>
          <a:xfrm>
            <a:off x="-12700" y="4662714"/>
            <a:ext cx="4965700" cy="1930400"/>
          </a:xfrm>
          <a:prstGeom prst="rect">
            <a:avLst/>
          </a:prstGeom>
        </p:spPr>
      </p:pic>
      <p:sp>
        <p:nvSpPr>
          <p:cNvPr id="7" name="TextBox 6">
            <a:extLst>
              <a:ext uri="{FF2B5EF4-FFF2-40B4-BE49-F238E27FC236}">
                <a16:creationId xmlns:a16="http://schemas.microsoft.com/office/drawing/2014/main" id="{44D9F52C-FFA5-3333-BFD0-EE6551DDB1C6}"/>
              </a:ext>
            </a:extLst>
          </p:cNvPr>
          <p:cNvSpPr txBox="1"/>
          <p:nvPr/>
        </p:nvSpPr>
        <p:spPr>
          <a:xfrm>
            <a:off x="4953000" y="238248"/>
            <a:ext cx="7239000" cy="586635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Let’s now look at three ways that you can create a dataset within Spark.</a:t>
            </a:r>
          </a:p>
          <a:p>
            <a:pPr marL="342900" indent="-342900" algn="l">
              <a:lnSpc>
                <a:spcPct val="150000"/>
              </a:lnSpc>
              <a:buFont typeface="+mj-lt"/>
              <a:buAutoNum type="arabicPeriod"/>
            </a:pPr>
            <a:r>
              <a:rPr lang="en-CA" b="0" i="0" dirty="0">
                <a:solidFill>
                  <a:srgbClr val="333333"/>
                </a:solidFill>
                <a:effectLst/>
                <a:latin typeface="OpenSans"/>
              </a:rPr>
              <a:t>This first example, written in </a:t>
            </a:r>
            <a:r>
              <a:rPr lang="en-CA" b="1" i="0" dirty="0">
                <a:solidFill>
                  <a:srgbClr val="333333"/>
                </a:solidFill>
                <a:effectLst/>
                <a:latin typeface="OpenSans"/>
              </a:rPr>
              <a:t>Scala,</a:t>
            </a:r>
            <a:r>
              <a:rPr lang="en-CA" b="0" i="0" dirty="0">
                <a:solidFill>
                  <a:srgbClr val="333333"/>
                </a:solidFill>
                <a:effectLst/>
                <a:latin typeface="OpenSans"/>
              </a:rPr>
              <a:t> uses the </a:t>
            </a:r>
            <a:r>
              <a:rPr lang="en-CA" b="0" i="0" dirty="0" err="1">
                <a:solidFill>
                  <a:srgbClr val="333333"/>
                </a:solidFill>
                <a:effectLst/>
                <a:latin typeface="OpenSans"/>
              </a:rPr>
              <a:t>toDS</a:t>
            </a:r>
            <a:r>
              <a:rPr lang="en-CA" b="0" i="0" dirty="0">
                <a:solidFill>
                  <a:srgbClr val="333333"/>
                </a:solidFill>
                <a:effectLst/>
                <a:latin typeface="OpenSans"/>
              </a:rPr>
              <a:t> function to create a dataset from a sequence. </a:t>
            </a:r>
          </a:p>
          <a:p>
            <a:pPr marL="342900" indent="-342900" algn="l">
              <a:lnSpc>
                <a:spcPct val="150000"/>
              </a:lnSpc>
              <a:buFont typeface="+mj-lt"/>
              <a:buAutoNum type="arabicPeriod"/>
            </a:pPr>
            <a:endParaRPr lang="en-CA" dirty="0">
              <a:solidFill>
                <a:srgbClr val="333333"/>
              </a:solidFill>
              <a:latin typeface="OpenSans"/>
            </a:endParaRPr>
          </a:p>
          <a:p>
            <a:pPr algn="l">
              <a:lnSpc>
                <a:spcPct val="150000"/>
              </a:lnSpc>
            </a:pPr>
            <a:endParaRPr lang="en-CA" dirty="0">
              <a:solidFill>
                <a:srgbClr val="333333"/>
              </a:solidFill>
              <a:latin typeface="OpenSans"/>
            </a:endParaRPr>
          </a:p>
          <a:p>
            <a:pPr marL="342900" indent="-342900" algn="l">
              <a:lnSpc>
                <a:spcPct val="150000"/>
              </a:lnSpc>
              <a:buAutoNum type="arabicPeriod" startAt="2"/>
            </a:pPr>
            <a:r>
              <a:rPr lang="en-CA" b="0" i="0" dirty="0">
                <a:solidFill>
                  <a:srgbClr val="333333"/>
                </a:solidFill>
                <a:effectLst/>
                <a:latin typeface="OpenSans"/>
              </a:rPr>
              <a:t>This second example illustrates how to create a dataset from a text file. Notice the explicit schema declaration. In this example, we apply the primitive “String” data type to the explicit schema declaration. </a:t>
            </a:r>
          </a:p>
          <a:p>
            <a:pPr marL="342900" indent="-342900" algn="l">
              <a:lnSpc>
                <a:spcPct val="150000"/>
              </a:lnSpc>
              <a:buFont typeface="+mj-lt"/>
              <a:buAutoNum type="arabicPeriod"/>
            </a:pPr>
            <a:endParaRPr lang="en-CA" dirty="0">
              <a:solidFill>
                <a:srgbClr val="333333"/>
              </a:solidFill>
              <a:latin typeface="OpenSans"/>
            </a:endParaRPr>
          </a:p>
          <a:p>
            <a:pPr marL="342900" indent="-342900" algn="l">
              <a:lnSpc>
                <a:spcPct val="150000"/>
              </a:lnSpc>
              <a:buFont typeface="+mj-lt"/>
              <a:buAutoNum type="arabicPeriod"/>
            </a:pPr>
            <a:endParaRPr lang="en-CA" b="0" i="0" dirty="0">
              <a:solidFill>
                <a:srgbClr val="333333"/>
              </a:solidFill>
              <a:effectLst/>
              <a:latin typeface="OpenSans"/>
            </a:endParaRPr>
          </a:p>
          <a:p>
            <a:pPr marL="342900" indent="-342900" algn="l">
              <a:lnSpc>
                <a:spcPct val="150000"/>
              </a:lnSpc>
              <a:buFont typeface="+mj-lt"/>
              <a:buAutoNum type="arabicPeriod"/>
            </a:pPr>
            <a:endParaRPr lang="en-CA" b="0" i="0" dirty="0">
              <a:solidFill>
                <a:srgbClr val="333333"/>
              </a:solidFill>
              <a:effectLst/>
              <a:latin typeface="OpenSans"/>
            </a:endParaRPr>
          </a:p>
          <a:p>
            <a:pPr algn="l">
              <a:lnSpc>
                <a:spcPct val="150000"/>
              </a:lnSpc>
            </a:pPr>
            <a:r>
              <a:rPr lang="en-CA" b="0" i="0" dirty="0">
                <a:solidFill>
                  <a:srgbClr val="333333"/>
                </a:solidFill>
                <a:effectLst/>
                <a:latin typeface="OpenSans"/>
              </a:rPr>
              <a:t>3.  </a:t>
            </a:r>
            <a:r>
              <a:rPr lang="en-CA" dirty="0">
                <a:solidFill>
                  <a:srgbClr val="333333"/>
                </a:solidFill>
                <a:latin typeface="OpenSans"/>
              </a:rPr>
              <a:t>This third and final example creates a dataset using a JSON file. In 	this                                                  last example, we use a custom class called “Customer,” which   contains a “name” and an “ID” field. </a:t>
            </a:r>
          </a:p>
        </p:txBody>
      </p:sp>
    </p:spTree>
    <p:extLst>
      <p:ext uri="{BB962C8B-B14F-4D97-AF65-F5344CB8AC3E}">
        <p14:creationId xmlns:p14="http://schemas.microsoft.com/office/powerpoint/2010/main" val="134833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68198</TotalTime>
  <Words>3869</Words>
  <Application>Microsoft Macintosh PowerPoint</Application>
  <PresentationFormat>Widescreen</PresentationFormat>
  <Paragraphs>211</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OpenSans</vt:lpstr>
      <vt:lpstr>Source Sans Pro</vt:lpstr>
      <vt:lpstr>var(--cds-font-family-source-sans-pro)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 Shah</dc:creator>
  <cp:lastModifiedBy>Smit Shah</cp:lastModifiedBy>
  <cp:revision>129</cp:revision>
  <cp:lastPrinted>2023-06-12T00:42:47Z</cp:lastPrinted>
  <dcterms:created xsi:type="dcterms:W3CDTF">2023-05-06T23:06:08Z</dcterms:created>
  <dcterms:modified xsi:type="dcterms:W3CDTF">2023-07-25T14:59:31Z</dcterms:modified>
</cp:coreProperties>
</file>